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9" r:id="rId34"/>
    <p:sldId id="288" r:id="rId35"/>
    <p:sldId id="291" r:id="rId36"/>
    <p:sldId id="290" r:id="rId37"/>
    <p:sldId id="292" r:id="rId38"/>
    <p:sldId id="293" r:id="rId39"/>
    <p:sldId id="295" r:id="rId40"/>
    <p:sldId id="294" r:id="rId41"/>
    <p:sldId id="296" r:id="rId42"/>
    <p:sldId id="297" r:id="rId43"/>
    <p:sldId id="298" r:id="rId44"/>
    <p:sldId id="299" r:id="rId45"/>
    <p:sldId id="300" r:id="rId46"/>
    <p:sldId id="301" r:id="rId47"/>
    <p:sldId id="302" r:id="rId48"/>
    <p:sldId id="303" r:id="rId49"/>
    <p:sldId id="304" r:id="rId50"/>
    <p:sldId id="308" r:id="rId51"/>
    <p:sldId id="305" r:id="rId52"/>
    <p:sldId id="307"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4" r:id="rId68"/>
    <p:sldId id="325" r:id="rId69"/>
    <p:sldId id="326" r:id="rId70"/>
    <p:sldId id="327" r:id="rId7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slide" Target="slides/slide7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20446-6BF7-414C-8771-49AA5E4581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3342D1-7FD2-4960-9779-9096B2544E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AF4801-C270-4852-8F30-E10CE5249986}"/>
              </a:ext>
            </a:extLst>
          </p:cNvPr>
          <p:cNvSpPr>
            <a:spLocks noGrp="1"/>
          </p:cNvSpPr>
          <p:nvPr>
            <p:ph type="dt" sz="half" idx="10"/>
          </p:nvPr>
        </p:nvSpPr>
        <p:spPr/>
        <p:txBody>
          <a:bodyPr/>
          <a:lstStyle/>
          <a:p>
            <a:fld id="{7CA17886-9CD9-4964-B31B-D8AB28DE1CFA}" type="datetimeFigureOut">
              <a:rPr lang="en-US" smtClean="0"/>
              <a:t>1/15/2026</a:t>
            </a:fld>
            <a:endParaRPr lang="en-US"/>
          </a:p>
        </p:txBody>
      </p:sp>
      <p:sp>
        <p:nvSpPr>
          <p:cNvPr id="5" name="Footer Placeholder 4">
            <a:extLst>
              <a:ext uri="{FF2B5EF4-FFF2-40B4-BE49-F238E27FC236}">
                <a16:creationId xmlns:a16="http://schemas.microsoft.com/office/drawing/2014/main" id="{371079AD-19FD-404D-B150-A435241618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5A2A1A-F7AA-40C9-B2F3-8374764F968A}"/>
              </a:ext>
            </a:extLst>
          </p:cNvPr>
          <p:cNvSpPr>
            <a:spLocks noGrp="1"/>
          </p:cNvSpPr>
          <p:nvPr>
            <p:ph type="sldNum" sz="quarter" idx="12"/>
          </p:nvPr>
        </p:nvSpPr>
        <p:spPr/>
        <p:txBody>
          <a:bodyPr/>
          <a:lstStyle/>
          <a:p>
            <a:fld id="{F6E60623-BFC3-460A-9CD4-38025D225EE0}" type="slidenum">
              <a:rPr lang="en-US" smtClean="0"/>
              <a:t>‹#›</a:t>
            </a:fld>
            <a:endParaRPr lang="en-US"/>
          </a:p>
        </p:txBody>
      </p:sp>
    </p:spTree>
    <p:extLst>
      <p:ext uri="{BB962C8B-B14F-4D97-AF65-F5344CB8AC3E}">
        <p14:creationId xmlns:p14="http://schemas.microsoft.com/office/powerpoint/2010/main" val="79858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00284-E584-46E6-8073-9335DF4EEB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EE3C82-D0F2-484E-ACA2-13EBCE3FCD8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AA8DA3-70EA-416E-86F7-A110ACDD1561}"/>
              </a:ext>
            </a:extLst>
          </p:cNvPr>
          <p:cNvSpPr>
            <a:spLocks noGrp="1"/>
          </p:cNvSpPr>
          <p:nvPr>
            <p:ph type="dt" sz="half" idx="10"/>
          </p:nvPr>
        </p:nvSpPr>
        <p:spPr/>
        <p:txBody>
          <a:bodyPr/>
          <a:lstStyle/>
          <a:p>
            <a:fld id="{7CA17886-9CD9-4964-B31B-D8AB28DE1CFA}" type="datetimeFigureOut">
              <a:rPr lang="en-US" smtClean="0"/>
              <a:t>1/15/2026</a:t>
            </a:fld>
            <a:endParaRPr lang="en-US"/>
          </a:p>
        </p:txBody>
      </p:sp>
      <p:sp>
        <p:nvSpPr>
          <p:cNvPr id="5" name="Footer Placeholder 4">
            <a:extLst>
              <a:ext uri="{FF2B5EF4-FFF2-40B4-BE49-F238E27FC236}">
                <a16:creationId xmlns:a16="http://schemas.microsoft.com/office/drawing/2014/main" id="{D032BBDC-277F-47DC-BA39-02EAE1818B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7218E2-10D7-4B45-A3FB-E31AB4F2ED29}"/>
              </a:ext>
            </a:extLst>
          </p:cNvPr>
          <p:cNvSpPr>
            <a:spLocks noGrp="1"/>
          </p:cNvSpPr>
          <p:nvPr>
            <p:ph type="sldNum" sz="quarter" idx="12"/>
          </p:nvPr>
        </p:nvSpPr>
        <p:spPr/>
        <p:txBody>
          <a:bodyPr/>
          <a:lstStyle/>
          <a:p>
            <a:fld id="{F6E60623-BFC3-460A-9CD4-38025D225EE0}" type="slidenum">
              <a:rPr lang="en-US" smtClean="0"/>
              <a:t>‹#›</a:t>
            </a:fld>
            <a:endParaRPr lang="en-US"/>
          </a:p>
        </p:txBody>
      </p:sp>
    </p:spTree>
    <p:extLst>
      <p:ext uri="{BB962C8B-B14F-4D97-AF65-F5344CB8AC3E}">
        <p14:creationId xmlns:p14="http://schemas.microsoft.com/office/powerpoint/2010/main" val="65392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BC7BF5-3575-467A-8893-AC88B134ED6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A3ED6A-985D-49DA-907A-47FBABCFDE1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DC7B6F-604D-4A45-9F8E-918B9DC51287}"/>
              </a:ext>
            </a:extLst>
          </p:cNvPr>
          <p:cNvSpPr>
            <a:spLocks noGrp="1"/>
          </p:cNvSpPr>
          <p:nvPr>
            <p:ph type="dt" sz="half" idx="10"/>
          </p:nvPr>
        </p:nvSpPr>
        <p:spPr/>
        <p:txBody>
          <a:bodyPr/>
          <a:lstStyle/>
          <a:p>
            <a:fld id="{7CA17886-9CD9-4964-B31B-D8AB28DE1CFA}" type="datetimeFigureOut">
              <a:rPr lang="en-US" smtClean="0"/>
              <a:t>1/15/2026</a:t>
            </a:fld>
            <a:endParaRPr lang="en-US"/>
          </a:p>
        </p:txBody>
      </p:sp>
      <p:sp>
        <p:nvSpPr>
          <p:cNvPr id="5" name="Footer Placeholder 4">
            <a:extLst>
              <a:ext uri="{FF2B5EF4-FFF2-40B4-BE49-F238E27FC236}">
                <a16:creationId xmlns:a16="http://schemas.microsoft.com/office/drawing/2014/main" id="{E67CDEAA-B8E6-4D77-8DDF-0CD95D33D6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7047FB-D042-405E-BB0C-94FA76D43F64}"/>
              </a:ext>
            </a:extLst>
          </p:cNvPr>
          <p:cNvSpPr>
            <a:spLocks noGrp="1"/>
          </p:cNvSpPr>
          <p:nvPr>
            <p:ph type="sldNum" sz="quarter" idx="12"/>
          </p:nvPr>
        </p:nvSpPr>
        <p:spPr/>
        <p:txBody>
          <a:bodyPr/>
          <a:lstStyle/>
          <a:p>
            <a:fld id="{F6E60623-BFC3-460A-9CD4-38025D225EE0}" type="slidenum">
              <a:rPr lang="en-US" smtClean="0"/>
              <a:t>‹#›</a:t>
            </a:fld>
            <a:endParaRPr lang="en-US"/>
          </a:p>
        </p:txBody>
      </p:sp>
    </p:spTree>
    <p:extLst>
      <p:ext uri="{BB962C8B-B14F-4D97-AF65-F5344CB8AC3E}">
        <p14:creationId xmlns:p14="http://schemas.microsoft.com/office/powerpoint/2010/main" val="2973397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5F360-E508-443E-999B-036874326C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DC7C3B-72A2-4319-8157-CFD7FAC7851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8C3C33-BDC3-4C88-B76A-C976972495DE}"/>
              </a:ext>
            </a:extLst>
          </p:cNvPr>
          <p:cNvSpPr>
            <a:spLocks noGrp="1"/>
          </p:cNvSpPr>
          <p:nvPr>
            <p:ph type="dt" sz="half" idx="10"/>
          </p:nvPr>
        </p:nvSpPr>
        <p:spPr/>
        <p:txBody>
          <a:bodyPr/>
          <a:lstStyle/>
          <a:p>
            <a:fld id="{7CA17886-9CD9-4964-B31B-D8AB28DE1CFA}" type="datetimeFigureOut">
              <a:rPr lang="en-US" smtClean="0"/>
              <a:t>1/15/2026</a:t>
            </a:fld>
            <a:endParaRPr lang="en-US"/>
          </a:p>
        </p:txBody>
      </p:sp>
      <p:sp>
        <p:nvSpPr>
          <p:cNvPr id="5" name="Footer Placeholder 4">
            <a:extLst>
              <a:ext uri="{FF2B5EF4-FFF2-40B4-BE49-F238E27FC236}">
                <a16:creationId xmlns:a16="http://schemas.microsoft.com/office/drawing/2014/main" id="{C72BEA86-03AE-459E-933C-B9B7E65EBB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C06F48-D25B-4258-8F33-5ADEC3D3F910}"/>
              </a:ext>
            </a:extLst>
          </p:cNvPr>
          <p:cNvSpPr>
            <a:spLocks noGrp="1"/>
          </p:cNvSpPr>
          <p:nvPr>
            <p:ph type="sldNum" sz="quarter" idx="12"/>
          </p:nvPr>
        </p:nvSpPr>
        <p:spPr/>
        <p:txBody>
          <a:bodyPr/>
          <a:lstStyle/>
          <a:p>
            <a:fld id="{F6E60623-BFC3-460A-9CD4-38025D225EE0}" type="slidenum">
              <a:rPr lang="en-US" smtClean="0"/>
              <a:t>‹#›</a:t>
            </a:fld>
            <a:endParaRPr lang="en-US"/>
          </a:p>
        </p:txBody>
      </p:sp>
    </p:spTree>
    <p:extLst>
      <p:ext uri="{BB962C8B-B14F-4D97-AF65-F5344CB8AC3E}">
        <p14:creationId xmlns:p14="http://schemas.microsoft.com/office/powerpoint/2010/main" val="435901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964E6-7BF2-48E3-82A1-C509CBD15F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1740B44-EB13-45C8-A929-D55514F87E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1120C09-5327-475A-B1D9-6549E3AD5973}"/>
              </a:ext>
            </a:extLst>
          </p:cNvPr>
          <p:cNvSpPr>
            <a:spLocks noGrp="1"/>
          </p:cNvSpPr>
          <p:nvPr>
            <p:ph type="dt" sz="half" idx="10"/>
          </p:nvPr>
        </p:nvSpPr>
        <p:spPr/>
        <p:txBody>
          <a:bodyPr/>
          <a:lstStyle/>
          <a:p>
            <a:fld id="{7CA17886-9CD9-4964-B31B-D8AB28DE1CFA}" type="datetimeFigureOut">
              <a:rPr lang="en-US" smtClean="0"/>
              <a:t>1/15/2026</a:t>
            </a:fld>
            <a:endParaRPr lang="en-US"/>
          </a:p>
        </p:txBody>
      </p:sp>
      <p:sp>
        <p:nvSpPr>
          <p:cNvPr id="5" name="Footer Placeholder 4">
            <a:extLst>
              <a:ext uri="{FF2B5EF4-FFF2-40B4-BE49-F238E27FC236}">
                <a16:creationId xmlns:a16="http://schemas.microsoft.com/office/drawing/2014/main" id="{1B158A47-7D0A-4FDE-982E-B60B72E2AC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3CE72B-C7EA-4B4E-9BD0-908D6141B24B}"/>
              </a:ext>
            </a:extLst>
          </p:cNvPr>
          <p:cNvSpPr>
            <a:spLocks noGrp="1"/>
          </p:cNvSpPr>
          <p:nvPr>
            <p:ph type="sldNum" sz="quarter" idx="12"/>
          </p:nvPr>
        </p:nvSpPr>
        <p:spPr/>
        <p:txBody>
          <a:bodyPr/>
          <a:lstStyle/>
          <a:p>
            <a:fld id="{F6E60623-BFC3-460A-9CD4-38025D225EE0}" type="slidenum">
              <a:rPr lang="en-US" smtClean="0"/>
              <a:t>‹#›</a:t>
            </a:fld>
            <a:endParaRPr lang="en-US"/>
          </a:p>
        </p:txBody>
      </p:sp>
    </p:spTree>
    <p:extLst>
      <p:ext uri="{BB962C8B-B14F-4D97-AF65-F5344CB8AC3E}">
        <p14:creationId xmlns:p14="http://schemas.microsoft.com/office/powerpoint/2010/main" val="440758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27072-5E70-4D62-8DC8-14AACFF1A4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CA388C-E4C3-4098-9596-A15A74B7002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EC8390F-CDC0-4E1E-9796-53CCDF9810D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17ECDA-D711-4748-95E8-76B5FF1739EF}"/>
              </a:ext>
            </a:extLst>
          </p:cNvPr>
          <p:cNvSpPr>
            <a:spLocks noGrp="1"/>
          </p:cNvSpPr>
          <p:nvPr>
            <p:ph type="dt" sz="half" idx="10"/>
          </p:nvPr>
        </p:nvSpPr>
        <p:spPr/>
        <p:txBody>
          <a:bodyPr/>
          <a:lstStyle/>
          <a:p>
            <a:fld id="{7CA17886-9CD9-4964-B31B-D8AB28DE1CFA}" type="datetimeFigureOut">
              <a:rPr lang="en-US" smtClean="0"/>
              <a:t>1/15/2026</a:t>
            </a:fld>
            <a:endParaRPr lang="en-US"/>
          </a:p>
        </p:txBody>
      </p:sp>
      <p:sp>
        <p:nvSpPr>
          <p:cNvPr id="6" name="Footer Placeholder 5">
            <a:extLst>
              <a:ext uri="{FF2B5EF4-FFF2-40B4-BE49-F238E27FC236}">
                <a16:creationId xmlns:a16="http://schemas.microsoft.com/office/drawing/2014/main" id="{23A94E06-D418-452C-9090-024A865D2B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B90844-FBE7-4E29-BB66-BF378A8021A5}"/>
              </a:ext>
            </a:extLst>
          </p:cNvPr>
          <p:cNvSpPr>
            <a:spLocks noGrp="1"/>
          </p:cNvSpPr>
          <p:nvPr>
            <p:ph type="sldNum" sz="quarter" idx="12"/>
          </p:nvPr>
        </p:nvSpPr>
        <p:spPr/>
        <p:txBody>
          <a:bodyPr/>
          <a:lstStyle/>
          <a:p>
            <a:fld id="{F6E60623-BFC3-460A-9CD4-38025D225EE0}" type="slidenum">
              <a:rPr lang="en-US" smtClean="0"/>
              <a:t>‹#›</a:t>
            </a:fld>
            <a:endParaRPr lang="en-US"/>
          </a:p>
        </p:txBody>
      </p:sp>
    </p:spTree>
    <p:extLst>
      <p:ext uri="{BB962C8B-B14F-4D97-AF65-F5344CB8AC3E}">
        <p14:creationId xmlns:p14="http://schemas.microsoft.com/office/powerpoint/2010/main" val="3551864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DC5E7-D7D2-4D8E-8400-DB0DD3810C1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588D66-09D0-4B01-A8E8-E5BD4C8714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0844F89-F9BF-4A03-9FCB-3DA20D6B621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8A2D76-4AC5-495E-BB73-704487F077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D80B5FD-667F-4B72-83EF-EFA1717461C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2E97AF-82E5-447B-83FF-EA9ED3DC8310}"/>
              </a:ext>
            </a:extLst>
          </p:cNvPr>
          <p:cNvSpPr>
            <a:spLocks noGrp="1"/>
          </p:cNvSpPr>
          <p:nvPr>
            <p:ph type="dt" sz="half" idx="10"/>
          </p:nvPr>
        </p:nvSpPr>
        <p:spPr/>
        <p:txBody>
          <a:bodyPr/>
          <a:lstStyle/>
          <a:p>
            <a:fld id="{7CA17886-9CD9-4964-B31B-D8AB28DE1CFA}" type="datetimeFigureOut">
              <a:rPr lang="en-US" smtClean="0"/>
              <a:t>1/15/2026</a:t>
            </a:fld>
            <a:endParaRPr lang="en-US"/>
          </a:p>
        </p:txBody>
      </p:sp>
      <p:sp>
        <p:nvSpPr>
          <p:cNvPr id="8" name="Footer Placeholder 7">
            <a:extLst>
              <a:ext uri="{FF2B5EF4-FFF2-40B4-BE49-F238E27FC236}">
                <a16:creationId xmlns:a16="http://schemas.microsoft.com/office/drawing/2014/main" id="{74B0F932-3A5D-4063-BAF2-8090AC271E7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1CA886-68BC-44CF-AA95-C1F45A9BD0A8}"/>
              </a:ext>
            </a:extLst>
          </p:cNvPr>
          <p:cNvSpPr>
            <a:spLocks noGrp="1"/>
          </p:cNvSpPr>
          <p:nvPr>
            <p:ph type="sldNum" sz="quarter" idx="12"/>
          </p:nvPr>
        </p:nvSpPr>
        <p:spPr/>
        <p:txBody>
          <a:bodyPr/>
          <a:lstStyle/>
          <a:p>
            <a:fld id="{F6E60623-BFC3-460A-9CD4-38025D225EE0}" type="slidenum">
              <a:rPr lang="en-US" smtClean="0"/>
              <a:t>‹#›</a:t>
            </a:fld>
            <a:endParaRPr lang="en-US"/>
          </a:p>
        </p:txBody>
      </p:sp>
    </p:spTree>
    <p:extLst>
      <p:ext uri="{BB962C8B-B14F-4D97-AF65-F5344CB8AC3E}">
        <p14:creationId xmlns:p14="http://schemas.microsoft.com/office/powerpoint/2010/main" val="3638031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BD662-D35C-45F9-87EB-BAB89251FAD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694280-CC81-45FD-A60A-7F5C1B3C3252}"/>
              </a:ext>
            </a:extLst>
          </p:cNvPr>
          <p:cNvSpPr>
            <a:spLocks noGrp="1"/>
          </p:cNvSpPr>
          <p:nvPr>
            <p:ph type="dt" sz="half" idx="10"/>
          </p:nvPr>
        </p:nvSpPr>
        <p:spPr/>
        <p:txBody>
          <a:bodyPr/>
          <a:lstStyle/>
          <a:p>
            <a:fld id="{7CA17886-9CD9-4964-B31B-D8AB28DE1CFA}" type="datetimeFigureOut">
              <a:rPr lang="en-US" smtClean="0"/>
              <a:t>1/15/2026</a:t>
            </a:fld>
            <a:endParaRPr lang="en-US"/>
          </a:p>
        </p:txBody>
      </p:sp>
      <p:sp>
        <p:nvSpPr>
          <p:cNvPr id="4" name="Footer Placeholder 3">
            <a:extLst>
              <a:ext uri="{FF2B5EF4-FFF2-40B4-BE49-F238E27FC236}">
                <a16:creationId xmlns:a16="http://schemas.microsoft.com/office/drawing/2014/main" id="{C8BF503C-65C9-4199-AC67-575F10AB55D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2FEC98-D8AD-4DCE-92EA-98657B3E2199}"/>
              </a:ext>
            </a:extLst>
          </p:cNvPr>
          <p:cNvSpPr>
            <a:spLocks noGrp="1"/>
          </p:cNvSpPr>
          <p:nvPr>
            <p:ph type="sldNum" sz="quarter" idx="12"/>
          </p:nvPr>
        </p:nvSpPr>
        <p:spPr/>
        <p:txBody>
          <a:bodyPr/>
          <a:lstStyle/>
          <a:p>
            <a:fld id="{F6E60623-BFC3-460A-9CD4-38025D225EE0}" type="slidenum">
              <a:rPr lang="en-US" smtClean="0"/>
              <a:t>‹#›</a:t>
            </a:fld>
            <a:endParaRPr lang="en-US"/>
          </a:p>
        </p:txBody>
      </p:sp>
    </p:spTree>
    <p:extLst>
      <p:ext uri="{BB962C8B-B14F-4D97-AF65-F5344CB8AC3E}">
        <p14:creationId xmlns:p14="http://schemas.microsoft.com/office/powerpoint/2010/main" val="2182812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AE10B4-6DDA-47F1-AA48-E4CC3F7BBB0B}"/>
              </a:ext>
            </a:extLst>
          </p:cNvPr>
          <p:cNvSpPr>
            <a:spLocks noGrp="1"/>
          </p:cNvSpPr>
          <p:nvPr>
            <p:ph type="dt" sz="half" idx="10"/>
          </p:nvPr>
        </p:nvSpPr>
        <p:spPr/>
        <p:txBody>
          <a:bodyPr/>
          <a:lstStyle/>
          <a:p>
            <a:fld id="{7CA17886-9CD9-4964-B31B-D8AB28DE1CFA}" type="datetimeFigureOut">
              <a:rPr lang="en-US" smtClean="0"/>
              <a:t>1/15/2026</a:t>
            </a:fld>
            <a:endParaRPr lang="en-US"/>
          </a:p>
        </p:txBody>
      </p:sp>
      <p:sp>
        <p:nvSpPr>
          <p:cNvPr id="3" name="Footer Placeholder 2">
            <a:extLst>
              <a:ext uri="{FF2B5EF4-FFF2-40B4-BE49-F238E27FC236}">
                <a16:creationId xmlns:a16="http://schemas.microsoft.com/office/drawing/2014/main" id="{411E6E25-C7B7-4067-A1A4-72023F4EBF9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CEBF6D-559D-4964-8EF4-0B7835379950}"/>
              </a:ext>
            </a:extLst>
          </p:cNvPr>
          <p:cNvSpPr>
            <a:spLocks noGrp="1"/>
          </p:cNvSpPr>
          <p:nvPr>
            <p:ph type="sldNum" sz="quarter" idx="12"/>
          </p:nvPr>
        </p:nvSpPr>
        <p:spPr/>
        <p:txBody>
          <a:bodyPr/>
          <a:lstStyle/>
          <a:p>
            <a:fld id="{F6E60623-BFC3-460A-9CD4-38025D225EE0}" type="slidenum">
              <a:rPr lang="en-US" smtClean="0"/>
              <a:t>‹#›</a:t>
            </a:fld>
            <a:endParaRPr lang="en-US"/>
          </a:p>
        </p:txBody>
      </p:sp>
    </p:spTree>
    <p:extLst>
      <p:ext uri="{BB962C8B-B14F-4D97-AF65-F5344CB8AC3E}">
        <p14:creationId xmlns:p14="http://schemas.microsoft.com/office/powerpoint/2010/main" val="261577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B9489-1760-47F6-86FC-38DC9E3824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E9E125-6B74-4E3C-BB37-758DBCC94B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558FEF-7AC8-4100-80D4-83490CFEDF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179B8C6-9FEB-4F65-AC10-40EA4B90642B}"/>
              </a:ext>
            </a:extLst>
          </p:cNvPr>
          <p:cNvSpPr>
            <a:spLocks noGrp="1"/>
          </p:cNvSpPr>
          <p:nvPr>
            <p:ph type="dt" sz="half" idx="10"/>
          </p:nvPr>
        </p:nvSpPr>
        <p:spPr/>
        <p:txBody>
          <a:bodyPr/>
          <a:lstStyle/>
          <a:p>
            <a:fld id="{7CA17886-9CD9-4964-B31B-D8AB28DE1CFA}" type="datetimeFigureOut">
              <a:rPr lang="en-US" smtClean="0"/>
              <a:t>1/15/2026</a:t>
            </a:fld>
            <a:endParaRPr lang="en-US"/>
          </a:p>
        </p:txBody>
      </p:sp>
      <p:sp>
        <p:nvSpPr>
          <p:cNvPr id="6" name="Footer Placeholder 5">
            <a:extLst>
              <a:ext uri="{FF2B5EF4-FFF2-40B4-BE49-F238E27FC236}">
                <a16:creationId xmlns:a16="http://schemas.microsoft.com/office/drawing/2014/main" id="{A8C0A72D-3843-4537-88FA-A998F7D11F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9055C5-C38B-43CB-8DE4-C9A523273B01}"/>
              </a:ext>
            </a:extLst>
          </p:cNvPr>
          <p:cNvSpPr>
            <a:spLocks noGrp="1"/>
          </p:cNvSpPr>
          <p:nvPr>
            <p:ph type="sldNum" sz="quarter" idx="12"/>
          </p:nvPr>
        </p:nvSpPr>
        <p:spPr/>
        <p:txBody>
          <a:bodyPr/>
          <a:lstStyle/>
          <a:p>
            <a:fld id="{F6E60623-BFC3-460A-9CD4-38025D225EE0}" type="slidenum">
              <a:rPr lang="en-US" smtClean="0"/>
              <a:t>‹#›</a:t>
            </a:fld>
            <a:endParaRPr lang="en-US"/>
          </a:p>
        </p:txBody>
      </p:sp>
    </p:spTree>
    <p:extLst>
      <p:ext uri="{BB962C8B-B14F-4D97-AF65-F5344CB8AC3E}">
        <p14:creationId xmlns:p14="http://schemas.microsoft.com/office/powerpoint/2010/main" val="3137414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E56E-2BBA-406F-B68A-843BE3A7A0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2674C6-D5F4-4B4E-8F9E-9D29E91A18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7D6ECB6-73B0-420D-8FDA-A4C15A4A59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C7C319D-B57F-47F3-B035-DFD255A631C4}"/>
              </a:ext>
            </a:extLst>
          </p:cNvPr>
          <p:cNvSpPr>
            <a:spLocks noGrp="1"/>
          </p:cNvSpPr>
          <p:nvPr>
            <p:ph type="dt" sz="half" idx="10"/>
          </p:nvPr>
        </p:nvSpPr>
        <p:spPr/>
        <p:txBody>
          <a:bodyPr/>
          <a:lstStyle/>
          <a:p>
            <a:fld id="{7CA17886-9CD9-4964-B31B-D8AB28DE1CFA}" type="datetimeFigureOut">
              <a:rPr lang="en-US" smtClean="0"/>
              <a:t>1/15/2026</a:t>
            </a:fld>
            <a:endParaRPr lang="en-US"/>
          </a:p>
        </p:txBody>
      </p:sp>
      <p:sp>
        <p:nvSpPr>
          <p:cNvPr id="6" name="Footer Placeholder 5">
            <a:extLst>
              <a:ext uri="{FF2B5EF4-FFF2-40B4-BE49-F238E27FC236}">
                <a16:creationId xmlns:a16="http://schemas.microsoft.com/office/drawing/2014/main" id="{7222BAEB-93A7-45C7-B709-A4ED79F029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4452CA-369D-4A9A-9F82-D0B77F538C93}"/>
              </a:ext>
            </a:extLst>
          </p:cNvPr>
          <p:cNvSpPr>
            <a:spLocks noGrp="1"/>
          </p:cNvSpPr>
          <p:nvPr>
            <p:ph type="sldNum" sz="quarter" idx="12"/>
          </p:nvPr>
        </p:nvSpPr>
        <p:spPr/>
        <p:txBody>
          <a:bodyPr/>
          <a:lstStyle/>
          <a:p>
            <a:fld id="{F6E60623-BFC3-460A-9CD4-38025D225EE0}" type="slidenum">
              <a:rPr lang="en-US" smtClean="0"/>
              <a:t>‹#›</a:t>
            </a:fld>
            <a:endParaRPr lang="en-US"/>
          </a:p>
        </p:txBody>
      </p:sp>
    </p:spTree>
    <p:extLst>
      <p:ext uri="{BB962C8B-B14F-4D97-AF65-F5344CB8AC3E}">
        <p14:creationId xmlns:p14="http://schemas.microsoft.com/office/powerpoint/2010/main" val="669603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418EF8-41AF-4ED8-9733-FAA18A78BD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F16BA11-B18F-4B75-BA0E-A34F479E2A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87BCB4-C7AA-4A99-A0C0-20711557CF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A17886-9CD9-4964-B31B-D8AB28DE1CFA}" type="datetimeFigureOut">
              <a:rPr lang="en-US" smtClean="0"/>
              <a:t>1/15/2026</a:t>
            </a:fld>
            <a:endParaRPr lang="en-US"/>
          </a:p>
        </p:txBody>
      </p:sp>
      <p:sp>
        <p:nvSpPr>
          <p:cNvPr id="5" name="Footer Placeholder 4">
            <a:extLst>
              <a:ext uri="{FF2B5EF4-FFF2-40B4-BE49-F238E27FC236}">
                <a16:creationId xmlns:a16="http://schemas.microsoft.com/office/drawing/2014/main" id="{31B36898-49C2-4002-BC6B-809B4FBCB9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8D0324-47D8-4C98-A461-C9B1507127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E60623-BFC3-460A-9CD4-38025D225EE0}" type="slidenum">
              <a:rPr lang="en-US" smtClean="0"/>
              <a:t>‹#›</a:t>
            </a:fld>
            <a:endParaRPr lang="en-US"/>
          </a:p>
        </p:txBody>
      </p:sp>
    </p:spTree>
    <p:extLst>
      <p:ext uri="{BB962C8B-B14F-4D97-AF65-F5344CB8AC3E}">
        <p14:creationId xmlns:p14="http://schemas.microsoft.com/office/powerpoint/2010/main" val="3971975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364C7-8FA4-4232-B283-81F11229A4A8}"/>
              </a:ext>
            </a:extLst>
          </p:cNvPr>
          <p:cNvSpPr>
            <a:spLocks noGrp="1"/>
          </p:cNvSpPr>
          <p:nvPr>
            <p:ph type="title"/>
          </p:nvPr>
        </p:nvSpPr>
        <p:spPr>
          <a:xfrm>
            <a:off x="838200" y="365125"/>
            <a:ext cx="10515600" cy="610235"/>
          </a:xfrm>
        </p:spPr>
        <p:txBody>
          <a:bodyPr>
            <a:normAutofit/>
          </a:bodyPr>
          <a:lstStyle/>
          <a:p>
            <a:pPr algn="ctr"/>
            <a:r>
              <a:rPr lang="en-US" sz="3200" b="1" dirty="0">
                <a:latin typeface="Times New Roman" panose="02020603050405020304" pitchFamily="18" charset="0"/>
                <a:cs typeface="Times New Roman" panose="02020603050405020304" pitchFamily="18" charset="0"/>
              </a:rPr>
              <a:t>Meaning and Importance of Life Insurance</a:t>
            </a:r>
          </a:p>
        </p:txBody>
      </p:sp>
      <p:sp>
        <p:nvSpPr>
          <p:cNvPr id="3" name="Content Placeholder 2">
            <a:extLst>
              <a:ext uri="{FF2B5EF4-FFF2-40B4-BE49-F238E27FC236}">
                <a16:creationId xmlns:a16="http://schemas.microsoft.com/office/drawing/2014/main" id="{55286448-7C8A-4611-8E3B-E0D37A65340A}"/>
              </a:ext>
            </a:extLst>
          </p:cNvPr>
          <p:cNvSpPr>
            <a:spLocks noGrp="1"/>
          </p:cNvSpPr>
          <p:nvPr>
            <p:ph idx="1"/>
          </p:nvPr>
        </p:nvSpPr>
        <p:spPr>
          <a:xfrm>
            <a:off x="838200" y="1198880"/>
            <a:ext cx="10515600" cy="4978083"/>
          </a:xfrm>
        </p:spPr>
        <p:txBody>
          <a:bodyPr>
            <a:normAutofit fontScale="92500" lnSpcReduction="10000"/>
          </a:bodyPr>
          <a:lstStyle/>
          <a:p>
            <a:pPr algn="just"/>
            <a:r>
              <a:rPr lang="en-US" dirty="0">
                <a:latin typeface="Times New Roman" panose="02020603050405020304" pitchFamily="18" charset="0"/>
                <a:cs typeface="Times New Roman" panose="02020603050405020304" pitchFamily="18" charset="0"/>
              </a:rPr>
              <a:t>Life Insurance can be defined as the contract between an insurance company and a policy holder in which insurance company agrees to pay sum of money in exchange for the premium, upon the death of the policy holder or after the maturity period. </a:t>
            </a:r>
          </a:p>
          <a:p>
            <a:pPr algn="just"/>
            <a:r>
              <a:rPr lang="en-US" dirty="0">
                <a:latin typeface="Times New Roman" panose="02020603050405020304" pitchFamily="18" charset="0"/>
                <a:cs typeface="Times New Roman" panose="02020603050405020304" pitchFamily="18" charset="0"/>
              </a:rPr>
              <a:t>For Example: Whole Life insurance, term life insurance, endowment life insurance etc.</a:t>
            </a:r>
          </a:p>
          <a:p>
            <a:pPr algn="just"/>
            <a:r>
              <a:rPr lang="en-US" dirty="0">
                <a:latin typeface="Times New Roman" panose="02020603050405020304" pitchFamily="18" charset="0"/>
                <a:cs typeface="Times New Roman" panose="02020603050405020304" pitchFamily="18" charset="0"/>
              </a:rPr>
              <a:t>Some major life insurance companies of Nepal are:</a:t>
            </a:r>
          </a:p>
          <a:p>
            <a:pPr marL="971550" lvl="1" indent="-514350" algn="just">
              <a:buAutoNum type="arabicPeriod"/>
            </a:pPr>
            <a:r>
              <a:rPr lang="en-US" dirty="0">
                <a:latin typeface="Times New Roman" panose="02020603050405020304" pitchFamily="18" charset="0"/>
                <a:cs typeface="Times New Roman" panose="02020603050405020304" pitchFamily="18" charset="0"/>
              </a:rPr>
              <a:t>Nepal Life Insurance</a:t>
            </a:r>
          </a:p>
          <a:p>
            <a:pPr marL="971550" lvl="1" indent="-514350" algn="just">
              <a:buAutoNum type="arabicPeriod"/>
            </a:pPr>
            <a:r>
              <a:rPr lang="en-US" dirty="0">
                <a:latin typeface="Times New Roman" panose="02020603050405020304" pitchFamily="18" charset="0"/>
                <a:cs typeface="Times New Roman" panose="02020603050405020304" pitchFamily="18" charset="0"/>
              </a:rPr>
              <a:t>National Life Insurance</a:t>
            </a:r>
          </a:p>
          <a:p>
            <a:pPr marL="971550" lvl="1" indent="-514350" algn="just">
              <a:buAutoNum type="arabicPeriod"/>
            </a:pPr>
            <a:r>
              <a:rPr lang="en-US" dirty="0">
                <a:latin typeface="Times New Roman" panose="02020603050405020304" pitchFamily="18" charset="0"/>
                <a:cs typeface="Times New Roman" panose="02020603050405020304" pitchFamily="18" charset="0"/>
              </a:rPr>
              <a:t>Asian Life Insurance</a:t>
            </a:r>
          </a:p>
          <a:p>
            <a:pPr marL="971550" lvl="1" indent="-514350" algn="just">
              <a:buAutoNum type="arabicPeriod"/>
            </a:pPr>
            <a:r>
              <a:rPr lang="en-US" dirty="0">
                <a:latin typeface="Times New Roman" panose="02020603050405020304" pitchFamily="18" charset="0"/>
                <a:cs typeface="Times New Roman" panose="02020603050405020304" pitchFamily="18" charset="0"/>
              </a:rPr>
              <a:t>Life Insurance Company Ltd.</a:t>
            </a:r>
          </a:p>
          <a:p>
            <a:pPr marL="971550" lvl="1" indent="-514350" algn="just">
              <a:buAutoNum type="arabicPeriod"/>
            </a:pPr>
            <a:r>
              <a:rPr lang="en-US" dirty="0">
                <a:latin typeface="Times New Roman" panose="02020603050405020304" pitchFamily="18" charset="0"/>
                <a:cs typeface="Times New Roman" panose="02020603050405020304" pitchFamily="18" charset="0"/>
              </a:rPr>
              <a:t>Rastriya </a:t>
            </a:r>
            <a:r>
              <a:rPr lang="en-US" dirty="0" err="1">
                <a:latin typeface="Times New Roman" panose="02020603050405020304" pitchFamily="18" charset="0"/>
                <a:cs typeface="Times New Roman" panose="02020603050405020304" pitchFamily="18" charset="0"/>
              </a:rPr>
              <a:t>Beema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Sansthan</a:t>
            </a:r>
            <a:r>
              <a:rPr lang="en-US" dirty="0">
                <a:latin typeface="Times New Roman" panose="02020603050405020304" pitchFamily="18" charset="0"/>
                <a:cs typeface="Times New Roman" panose="02020603050405020304" pitchFamily="18" charset="0"/>
              </a:rPr>
              <a:t> etc.</a:t>
            </a:r>
          </a:p>
          <a:p>
            <a:pPr algn="just"/>
            <a:r>
              <a:rPr lang="en-US" dirty="0">
                <a:latin typeface="Times New Roman" panose="02020603050405020304" pitchFamily="18" charset="0"/>
                <a:cs typeface="Times New Roman" panose="02020603050405020304" pitchFamily="18" charset="0"/>
              </a:rPr>
              <a:t>There are 14 life insurance companies in Nepal so far.</a:t>
            </a:r>
          </a:p>
          <a:p>
            <a:pPr marL="514350" indent="-514350" algn="just">
              <a:buAutoNum type="arabicPeriod"/>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1177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9491"/>
            <a:ext cx="10515600" cy="5747472"/>
          </a:xfrm>
        </p:spPr>
        <p:txBody>
          <a:bodyPr/>
          <a:lstStyle/>
          <a:p>
            <a:pPr marL="0" indent="0" algn="just">
              <a:buNone/>
            </a:pPr>
            <a:r>
              <a:rPr lang="en-US" dirty="0" smtClean="0">
                <a:latin typeface="Times New Roman" panose="02020603050405020304" pitchFamily="18" charset="0"/>
                <a:cs typeface="Times New Roman" panose="02020603050405020304" pitchFamily="18" charset="0"/>
              </a:rPr>
              <a:t>Ram’s contribution to family =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400,000</a:t>
            </a:r>
          </a:p>
          <a:p>
            <a:pPr marL="0" indent="0" algn="just">
              <a:buNone/>
            </a:pPr>
            <a:r>
              <a:rPr lang="en-US" dirty="0" smtClean="0">
                <a:latin typeface="Times New Roman" panose="02020603050405020304" pitchFamily="18" charset="0"/>
                <a:cs typeface="Times New Roman" panose="02020603050405020304" pitchFamily="18" charset="0"/>
              </a:rPr>
              <a:t>Now, apply the present value of annuity formula to calculate the Ram’s human life value;</a:t>
            </a:r>
          </a:p>
          <a:p>
            <a:pPr marL="0" indent="0" algn="just">
              <a:buNone/>
            </a:pPr>
            <a:r>
              <a:rPr lang="en-US" b="1" dirty="0" smtClean="0">
                <a:solidFill>
                  <a:srgbClr val="FF0000"/>
                </a:solidFill>
                <a:latin typeface="Times New Roman" panose="02020603050405020304" pitchFamily="18" charset="0"/>
                <a:cs typeface="Times New Roman" panose="02020603050405020304" pitchFamily="18" charset="0"/>
              </a:rPr>
              <a:t>Hence, Human Life value is the present value of </a:t>
            </a:r>
            <a:r>
              <a:rPr lang="en-US" b="1" dirty="0" err="1" smtClean="0">
                <a:solidFill>
                  <a:srgbClr val="FF0000"/>
                </a:solidFill>
                <a:latin typeface="Times New Roman" panose="02020603050405020304" pitchFamily="18" charset="0"/>
                <a:cs typeface="Times New Roman" panose="02020603050405020304" pitchFamily="18" charset="0"/>
              </a:rPr>
              <a:t>Rs</a:t>
            </a:r>
            <a:r>
              <a:rPr lang="en-US" b="1" dirty="0" smtClean="0">
                <a:solidFill>
                  <a:srgbClr val="FF0000"/>
                </a:solidFill>
                <a:latin typeface="Times New Roman" panose="02020603050405020304" pitchFamily="18" charset="0"/>
                <a:cs typeface="Times New Roman" panose="02020603050405020304" pitchFamily="18" charset="0"/>
              </a:rPr>
              <a:t>. 400,000 ram contributed to the family every year for 20 years discounted at 6%</a:t>
            </a:r>
          </a:p>
          <a:p>
            <a:pPr marL="0" indent="0" algn="just">
              <a:buNone/>
            </a:pPr>
            <a:r>
              <a:rPr lang="en-US" dirty="0" smtClean="0">
                <a:latin typeface="Times New Roman" panose="02020603050405020304" pitchFamily="18" charset="0"/>
                <a:cs typeface="Times New Roman" panose="02020603050405020304" pitchFamily="18" charset="0"/>
              </a:rPr>
              <a:t>Human Life Value = Annual contribution to family * PVIFA, </a:t>
            </a:r>
            <a:r>
              <a:rPr lang="en-US" dirty="0" err="1" smtClean="0">
                <a:latin typeface="Times New Roman" panose="02020603050405020304" pitchFamily="18" charset="0"/>
                <a:cs typeface="Times New Roman" panose="02020603050405020304" pitchFamily="18" charset="0"/>
              </a:rPr>
              <a:t>k,n</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 400000* PVIFA, 6%,20</a:t>
            </a: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 400000*11.4699</a:t>
            </a: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4,587,960</a:t>
            </a:r>
          </a:p>
          <a:p>
            <a:pPr marL="0" indent="0">
              <a:buNone/>
            </a:pPr>
            <a:endParaRPr lang="en-US" dirty="0" smtClean="0"/>
          </a:p>
        </p:txBody>
      </p:sp>
    </p:spTree>
    <p:extLst>
      <p:ext uri="{BB962C8B-B14F-4D97-AF65-F5344CB8AC3E}">
        <p14:creationId xmlns:p14="http://schemas.microsoft.com/office/powerpoint/2010/main" val="31085817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4908"/>
            <a:ext cx="10515600" cy="6012873"/>
          </a:xfrm>
        </p:spPr>
        <p:txBody>
          <a:bodyPr>
            <a:normAutofit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2. Needs Approach : </a:t>
            </a:r>
            <a:r>
              <a:rPr lang="en-US" dirty="0" smtClean="0">
                <a:latin typeface="Times New Roman" panose="02020603050405020304" pitchFamily="18" charset="0"/>
                <a:cs typeface="Times New Roman" panose="02020603050405020304" pitchFamily="18" charset="0"/>
              </a:rPr>
              <a:t>As per this approach, the various family needs that must be met if the family heads dies are analyzed and the amount of money needed to met those needs are determined. The amount of existing life insurance and financial assets is then subtracted from the total amount needed. </a:t>
            </a:r>
          </a:p>
          <a:p>
            <a:pPr marL="0" indent="0" algn="just">
              <a:buNone/>
            </a:pPr>
            <a:r>
              <a:rPr lang="en-US" dirty="0" smtClean="0">
                <a:latin typeface="Times New Roman" panose="02020603050405020304" pitchFamily="18" charset="0"/>
                <a:cs typeface="Times New Roman" panose="02020603050405020304" pitchFamily="18" charset="0"/>
              </a:rPr>
              <a:t>The family needs are classified as cash needs, income needs, and special needs.</a:t>
            </a:r>
          </a:p>
          <a:p>
            <a:pPr algn="just"/>
            <a:r>
              <a:rPr lang="en-US" b="1" dirty="0" smtClean="0">
                <a:latin typeface="Times New Roman" panose="02020603050405020304" pitchFamily="18" charset="0"/>
                <a:cs typeface="Times New Roman" panose="02020603050405020304" pitchFamily="18" charset="0"/>
              </a:rPr>
              <a:t>Cash Needs: </a:t>
            </a:r>
            <a:r>
              <a:rPr lang="en-US" dirty="0" smtClean="0">
                <a:latin typeface="Times New Roman" panose="02020603050405020304" pitchFamily="18" charset="0"/>
                <a:cs typeface="Times New Roman" panose="02020603050405020304" pitchFamily="18" charset="0"/>
              </a:rPr>
              <a:t>Cash is immediately needed after the death for funeral expenses, uninsured medical bills, installment payment, tax payment etc.</a:t>
            </a:r>
          </a:p>
          <a:p>
            <a:pPr algn="just"/>
            <a:r>
              <a:rPr lang="en-US" b="1" dirty="0" smtClean="0">
                <a:latin typeface="Times New Roman" panose="02020603050405020304" pitchFamily="18" charset="0"/>
                <a:cs typeface="Times New Roman" panose="02020603050405020304" pitchFamily="18" charset="0"/>
              </a:rPr>
              <a:t>Income Needs: </a:t>
            </a:r>
            <a:r>
              <a:rPr lang="en-US" dirty="0" smtClean="0">
                <a:latin typeface="Times New Roman" panose="02020603050405020304" pitchFamily="18" charset="0"/>
                <a:cs typeface="Times New Roman" panose="02020603050405020304" pitchFamily="18" charset="0"/>
              </a:rPr>
              <a:t>The income needs include the income during readjustment period, income during dependency period and income to surviving spouse. The readjustment period is the period of 1 to 2 years after the death of family head. Dependency period is the period until the youngest child reaches 18. For all these cases, the family is in need of income.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56292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51164"/>
            <a:ext cx="10515600" cy="5525799"/>
          </a:xfrm>
        </p:spPr>
        <p:txBody>
          <a:bodyPr/>
          <a:lstStyle/>
          <a:p>
            <a:r>
              <a:rPr lang="en-US" dirty="0" smtClean="0">
                <a:latin typeface="Times New Roman" panose="02020603050405020304" pitchFamily="18" charset="0"/>
                <a:cs typeface="Times New Roman" panose="02020603050405020304" pitchFamily="18" charset="0"/>
              </a:rPr>
              <a:t>Special Need: Families should also consider certain special needs including loan repayment for rent, educational fund of children, or some emergency cases. Under such special cases, family needs income.</a:t>
            </a:r>
          </a:p>
          <a:p>
            <a:endParaRPr lang="en-US"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Rectangle 3"/>
          <p:cNvSpPr/>
          <p:nvPr/>
        </p:nvSpPr>
        <p:spPr>
          <a:xfrm>
            <a:off x="1108365" y="2691462"/>
            <a:ext cx="9102436" cy="54032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400" b="1" dirty="0">
                <a:latin typeface="Times New Roman" panose="02020603050405020304" pitchFamily="18" charset="0"/>
                <a:cs typeface="Times New Roman" panose="02020603050405020304" pitchFamily="18" charset="0"/>
              </a:rPr>
              <a:t>Total Needs = Cash Needs + Income Needs+ Special needs</a:t>
            </a:r>
          </a:p>
        </p:txBody>
      </p:sp>
      <p:sp>
        <p:nvSpPr>
          <p:cNvPr id="5" name="Rectangle 4"/>
          <p:cNvSpPr/>
          <p:nvPr/>
        </p:nvSpPr>
        <p:spPr>
          <a:xfrm>
            <a:off x="1108365" y="3568304"/>
            <a:ext cx="9102436" cy="7958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400" b="1" dirty="0">
                <a:latin typeface="Times New Roman" panose="02020603050405020304" pitchFamily="18" charset="0"/>
                <a:cs typeface="Times New Roman" panose="02020603050405020304" pitchFamily="18" charset="0"/>
              </a:rPr>
              <a:t>Additional Life insurance needed = Total Needs – total assets</a:t>
            </a:r>
          </a:p>
        </p:txBody>
      </p:sp>
    </p:spTree>
    <p:extLst>
      <p:ext uri="{BB962C8B-B14F-4D97-AF65-F5344CB8AC3E}">
        <p14:creationId xmlns:p14="http://schemas.microsoft.com/office/powerpoint/2010/main" val="767220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4182"/>
            <a:ext cx="10515600" cy="5622781"/>
          </a:xfrm>
        </p:spPr>
        <p:txBody>
          <a:bodyPr>
            <a:normAutofit fontScale="92500" lnSpcReduction="10000"/>
          </a:bodyPr>
          <a:lstStyle/>
          <a:p>
            <a:pPr marL="0" indent="0" algn="just">
              <a:buNone/>
            </a:pPr>
            <a:r>
              <a:rPr lang="en-US" b="1" dirty="0" smtClean="0">
                <a:solidFill>
                  <a:srgbClr val="FF0000"/>
                </a:solidFill>
                <a:latin typeface="Times New Roman" panose="02020603050405020304" pitchFamily="18" charset="0"/>
                <a:cs typeface="Times New Roman" panose="02020603050405020304" pitchFamily="18" charset="0"/>
              </a:rPr>
              <a:t>Example</a:t>
            </a:r>
            <a:r>
              <a:rPr lang="en-US" b="1" dirty="0">
                <a:solidFill>
                  <a:srgbClr val="FF0000"/>
                </a:solidFill>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Kelly, </a:t>
            </a:r>
            <a:r>
              <a:rPr lang="en-US" dirty="0">
                <a:latin typeface="Times New Roman" panose="02020603050405020304" pitchFamily="18" charset="0"/>
                <a:cs typeface="Times New Roman" panose="02020603050405020304" pitchFamily="18" charset="0"/>
              </a:rPr>
              <a:t>age </a:t>
            </a:r>
            <a:r>
              <a:rPr lang="en-US" dirty="0" smtClean="0">
                <a:latin typeface="Times New Roman" panose="02020603050405020304" pitchFamily="18" charset="0"/>
                <a:cs typeface="Times New Roman" panose="02020603050405020304" pitchFamily="18" charset="0"/>
              </a:rPr>
              <a:t>40, </a:t>
            </a:r>
            <a:r>
              <a:rPr lang="en-US" dirty="0">
                <a:latin typeface="Times New Roman" panose="02020603050405020304" pitchFamily="18" charset="0"/>
                <a:cs typeface="Times New Roman" panose="02020603050405020304" pitchFamily="18" charset="0"/>
              </a:rPr>
              <a:t>is a single parent and has a </a:t>
            </a:r>
            <a:r>
              <a:rPr lang="en-US" dirty="0" smtClean="0">
                <a:latin typeface="Times New Roman" panose="02020603050405020304" pitchFamily="18" charset="0"/>
                <a:cs typeface="Times New Roman" panose="02020603050405020304" pitchFamily="18" charset="0"/>
              </a:rPr>
              <a:t>one-year old </a:t>
            </a:r>
            <a:r>
              <a:rPr lang="en-US" dirty="0">
                <a:latin typeface="Times New Roman" panose="02020603050405020304" pitchFamily="18" charset="0"/>
                <a:cs typeface="Times New Roman" panose="02020603050405020304" pitchFamily="18" charset="0"/>
              </a:rPr>
              <a:t>son. She earns $45,000 annually as a marketing analyst. Her employer provides group life insurance in the amount of twice the employee’s salary. Kelly also participates in her employer’s 401(k) plan.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She </a:t>
            </a:r>
            <a:r>
              <a:rPr lang="en-US" dirty="0">
                <a:latin typeface="Times New Roman" panose="02020603050405020304" pitchFamily="18" charset="0"/>
                <a:cs typeface="Times New Roman" panose="02020603050405020304" pitchFamily="18" charset="0"/>
              </a:rPr>
              <a:t>has the following financial needs and objectives</a:t>
            </a:r>
            <a:r>
              <a:rPr lang="en-US" dirty="0" smtClean="0">
                <a:latin typeface="Times New Roman" panose="02020603050405020304" pitchFamily="18" charset="0"/>
                <a:cs typeface="Times New Roman" panose="02020603050405020304" pitchFamily="18" charset="0"/>
              </a:rPr>
              <a:t>:</a:t>
            </a:r>
          </a:p>
          <a:p>
            <a:pPr lvl="1" algn="just"/>
            <a:r>
              <a:rPr lang="en-US" dirty="0" smtClean="0">
                <a:latin typeface="Times New Roman" panose="02020603050405020304" pitchFamily="18" charset="0"/>
                <a:cs typeface="Times New Roman" panose="02020603050405020304" pitchFamily="18" charset="0"/>
              </a:rPr>
              <a:t>Funeral </a:t>
            </a:r>
            <a:r>
              <a:rPr lang="en-US" dirty="0">
                <a:latin typeface="Times New Roman" panose="02020603050405020304" pitchFamily="18" charset="0"/>
                <a:cs typeface="Times New Roman" panose="02020603050405020304" pitchFamily="18" charset="0"/>
              </a:rPr>
              <a:t>costs and uninsured medical bills $ </a:t>
            </a:r>
            <a:r>
              <a:rPr lang="en-US" dirty="0" smtClean="0">
                <a:latin typeface="Times New Roman" panose="02020603050405020304" pitchFamily="18" charset="0"/>
                <a:cs typeface="Times New Roman" panose="02020603050405020304" pitchFamily="18" charset="0"/>
              </a:rPr>
              <a:t>10,000</a:t>
            </a:r>
          </a:p>
          <a:p>
            <a:pPr lvl="1" algn="just"/>
            <a:r>
              <a:rPr lang="en-US" dirty="0" smtClean="0">
                <a:latin typeface="Times New Roman" panose="02020603050405020304" pitchFamily="18" charset="0"/>
                <a:cs typeface="Times New Roman" panose="02020603050405020304" pitchFamily="18" charset="0"/>
              </a:rPr>
              <a:t>Income </a:t>
            </a:r>
            <a:r>
              <a:rPr lang="en-US" dirty="0">
                <a:latin typeface="Times New Roman" panose="02020603050405020304" pitchFamily="18" charset="0"/>
                <a:cs typeface="Times New Roman" panose="02020603050405020304" pitchFamily="18" charset="0"/>
              </a:rPr>
              <a:t>support for her son $2,000 monthly for 17 years </a:t>
            </a:r>
          </a:p>
          <a:p>
            <a:pPr lvl="1" algn="just"/>
            <a:r>
              <a:rPr lang="en-US" dirty="0" smtClean="0">
                <a:latin typeface="Times New Roman" panose="02020603050405020304" pitchFamily="18" charset="0"/>
                <a:cs typeface="Times New Roman" panose="02020603050405020304" pitchFamily="18" charset="0"/>
              </a:rPr>
              <a:t>Pay </a:t>
            </a:r>
            <a:r>
              <a:rPr lang="en-US" dirty="0">
                <a:latin typeface="Times New Roman" panose="02020603050405020304" pitchFamily="18" charset="0"/>
                <a:cs typeface="Times New Roman" panose="02020603050405020304" pitchFamily="18" charset="0"/>
              </a:rPr>
              <a:t>off mortgage on home </a:t>
            </a:r>
            <a:r>
              <a:rPr lang="en-US" dirty="0" smtClean="0">
                <a:latin typeface="Times New Roman" panose="02020603050405020304" pitchFamily="18" charset="0"/>
                <a:cs typeface="Times New Roman" panose="02020603050405020304" pitchFamily="18" charset="0"/>
              </a:rPr>
              <a:t>$150,000 </a:t>
            </a:r>
            <a:endParaRPr lang="en-US" dirty="0">
              <a:latin typeface="Times New Roman" panose="02020603050405020304" pitchFamily="18" charset="0"/>
              <a:cs typeface="Times New Roman" panose="02020603050405020304" pitchFamily="18" charset="0"/>
            </a:endParaRPr>
          </a:p>
          <a:p>
            <a:pPr lvl="1" algn="just"/>
            <a:r>
              <a:rPr lang="en-US" dirty="0" smtClean="0">
                <a:latin typeface="Times New Roman" panose="02020603050405020304" pitchFamily="18" charset="0"/>
                <a:cs typeface="Times New Roman" panose="02020603050405020304" pitchFamily="18" charset="0"/>
              </a:rPr>
              <a:t>Pay </a:t>
            </a:r>
            <a:r>
              <a:rPr lang="en-US" dirty="0">
                <a:latin typeface="Times New Roman" panose="02020603050405020304" pitchFamily="18" charset="0"/>
                <a:cs typeface="Times New Roman" panose="02020603050405020304" pitchFamily="18" charset="0"/>
              </a:rPr>
              <a:t>off car loan and credit card debts </a:t>
            </a:r>
            <a:r>
              <a:rPr lang="en-US" dirty="0" smtClean="0">
                <a:latin typeface="Times New Roman" panose="02020603050405020304" pitchFamily="18" charset="0"/>
                <a:cs typeface="Times New Roman" panose="02020603050405020304" pitchFamily="18" charset="0"/>
              </a:rPr>
              <a:t>$15,000 </a:t>
            </a:r>
          </a:p>
          <a:p>
            <a:pPr lvl="1" algn="just"/>
            <a:r>
              <a:rPr lang="en-US" dirty="0" smtClean="0">
                <a:latin typeface="Times New Roman" panose="02020603050405020304" pitchFamily="18" charset="0"/>
                <a:cs typeface="Times New Roman" panose="02020603050405020304" pitchFamily="18" charset="0"/>
              </a:rPr>
              <a:t>College </a:t>
            </a:r>
            <a:r>
              <a:rPr lang="en-US" dirty="0">
                <a:latin typeface="Times New Roman" panose="02020603050405020304" pitchFamily="18" charset="0"/>
                <a:cs typeface="Times New Roman" panose="02020603050405020304" pitchFamily="18" charset="0"/>
              </a:rPr>
              <a:t>education fund for son </a:t>
            </a:r>
            <a:r>
              <a:rPr lang="en-US" dirty="0" smtClean="0">
                <a:latin typeface="Times New Roman" panose="02020603050405020304" pitchFamily="18" charset="0"/>
                <a:cs typeface="Times New Roman" panose="02020603050405020304" pitchFamily="18" charset="0"/>
              </a:rPr>
              <a:t>$150,000 </a:t>
            </a:r>
          </a:p>
          <a:p>
            <a:pPr marL="0" indent="0" algn="just">
              <a:buNone/>
            </a:pPr>
            <a:r>
              <a:rPr lang="en-US" dirty="0" smtClean="0">
                <a:latin typeface="Times New Roman" panose="02020603050405020304" pitchFamily="18" charset="0"/>
                <a:cs typeface="Times New Roman" panose="02020603050405020304" pitchFamily="18" charset="0"/>
              </a:rPr>
              <a:t>Kelly </a:t>
            </a:r>
            <a:r>
              <a:rPr lang="en-US" dirty="0">
                <a:latin typeface="Times New Roman" panose="02020603050405020304" pitchFamily="18" charset="0"/>
                <a:cs typeface="Times New Roman" panose="02020603050405020304" pitchFamily="18" charset="0"/>
              </a:rPr>
              <a:t>has the following financial assets: </a:t>
            </a:r>
          </a:p>
          <a:p>
            <a:pPr lvl="1" algn="just"/>
            <a:r>
              <a:rPr lang="en-US" dirty="0" smtClean="0">
                <a:latin typeface="Times New Roman" panose="02020603050405020304" pitchFamily="18" charset="0"/>
                <a:cs typeface="Times New Roman" panose="02020603050405020304" pitchFamily="18" charset="0"/>
              </a:rPr>
              <a:t>Checking </a:t>
            </a:r>
            <a:r>
              <a:rPr lang="en-US" dirty="0">
                <a:latin typeface="Times New Roman" panose="02020603050405020304" pitchFamily="18" charset="0"/>
                <a:cs typeface="Times New Roman" panose="02020603050405020304" pitchFamily="18" charset="0"/>
              </a:rPr>
              <a:t>account $ 2,000 </a:t>
            </a:r>
          </a:p>
          <a:p>
            <a:pPr lvl="1" algn="just"/>
            <a:r>
              <a:rPr lang="en-US" dirty="0" smtClean="0">
                <a:latin typeface="Times New Roman" panose="02020603050405020304" pitchFamily="18" charset="0"/>
                <a:cs typeface="Times New Roman" panose="02020603050405020304" pitchFamily="18" charset="0"/>
              </a:rPr>
              <a:t>IRA </a:t>
            </a:r>
            <a:r>
              <a:rPr lang="en-US" dirty="0">
                <a:latin typeface="Times New Roman" panose="02020603050405020304" pitchFamily="18" charset="0"/>
                <a:cs typeface="Times New Roman" panose="02020603050405020304" pitchFamily="18" charset="0"/>
              </a:rPr>
              <a:t>account </a:t>
            </a:r>
            <a:r>
              <a:rPr lang="en-US" dirty="0" smtClean="0">
                <a:latin typeface="Times New Roman" panose="02020603050405020304" pitchFamily="18" charset="0"/>
                <a:cs typeface="Times New Roman" panose="02020603050405020304" pitchFamily="18" charset="0"/>
              </a:rPr>
              <a:t>$8,000 </a:t>
            </a:r>
          </a:p>
          <a:p>
            <a:pPr lvl="1" algn="just"/>
            <a:r>
              <a:rPr lang="en-US" dirty="0" smtClean="0">
                <a:latin typeface="Times New Roman" panose="02020603050405020304" pitchFamily="18" charset="0"/>
                <a:cs typeface="Times New Roman" panose="02020603050405020304" pitchFamily="18" charset="0"/>
              </a:rPr>
              <a:t>401(k</a:t>
            </a:r>
            <a:r>
              <a:rPr lang="en-US" dirty="0">
                <a:latin typeface="Times New Roman" panose="02020603050405020304" pitchFamily="18" charset="0"/>
                <a:cs typeface="Times New Roman" panose="02020603050405020304" pitchFamily="18" charset="0"/>
              </a:rPr>
              <a:t>) plan </a:t>
            </a:r>
            <a:r>
              <a:rPr lang="en-US" dirty="0" smtClean="0">
                <a:latin typeface="Times New Roman" panose="02020603050405020304" pitchFamily="18" charset="0"/>
                <a:cs typeface="Times New Roman" panose="02020603050405020304" pitchFamily="18" charset="0"/>
              </a:rPr>
              <a:t>$25,000 </a:t>
            </a:r>
          </a:p>
          <a:p>
            <a:pPr lvl="1" algn="just"/>
            <a:r>
              <a:rPr lang="en-US" dirty="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ndividual </a:t>
            </a:r>
            <a:r>
              <a:rPr lang="en-US" dirty="0">
                <a:latin typeface="Times New Roman" panose="02020603050405020304" pitchFamily="18" charset="0"/>
                <a:cs typeface="Times New Roman" panose="02020603050405020304" pitchFamily="18" charset="0"/>
              </a:rPr>
              <a:t>life insurance </a:t>
            </a:r>
            <a:r>
              <a:rPr lang="en-US" dirty="0" smtClean="0">
                <a:latin typeface="Times New Roman" panose="02020603050405020304" pitchFamily="18" charset="0"/>
                <a:cs typeface="Times New Roman" panose="02020603050405020304" pitchFamily="18" charset="0"/>
              </a:rPr>
              <a:t>$25,000 </a:t>
            </a:r>
            <a:endParaRPr lang="en-US" dirty="0">
              <a:latin typeface="Times New Roman" panose="02020603050405020304" pitchFamily="18" charset="0"/>
              <a:cs typeface="Times New Roman" panose="02020603050405020304" pitchFamily="18" charset="0"/>
            </a:endParaRPr>
          </a:p>
          <a:p>
            <a:pPr lvl="1" algn="just"/>
            <a:r>
              <a:rPr lang="en-US" dirty="0" smtClean="0">
                <a:latin typeface="Times New Roman" panose="02020603050405020304" pitchFamily="18" charset="0"/>
                <a:cs typeface="Times New Roman" panose="02020603050405020304" pitchFamily="18" charset="0"/>
              </a:rPr>
              <a:t>Group </a:t>
            </a:r>
            <a:r>
              <a:rPr lang="en-US" dirty="0">
                <a:latin typeface="Times New Roman" panose="02020603050405020304" pitchFamily="18" charset="0"/>
                <a:cs typeface="Times New Roman" panose="02020603050405020304" pitchFamily="18" charset="0"/>
              </a:rPr>
              <a:t>life insurance </a:t>
            </a:r>
            <a:r>
              <a:rPr lang="en-US" dirty="0" smtClean="0">
                <a:latin typeface="Times New Roman" panose="02020603050405020304" pitchFamily="18" charset="0"/>
                <a:cs typeface="Times New Roman" panose="02020603050405020304" pitchFamily="18" charset="0"/>
              </a:rPr>
              <a:t>$90,000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7773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9491"/>
            <a:ext cx="10515600" cy="5747472"/>
          </a:xfrm>
        </p:spPr>
        <p:txBody>
          <a:bodyPr>
            <a:normAutofit/>
          </a:bodyPr>
          <a:lstStyle/>
          <a:p>
            <a:pPr marL="514350" indent="-514350" algn="just">
              <a:buAutoNum type="alphaLcPeriod"/>
            </a:pPr>
            <a:r>
              <a:rPr lang="en-US" sz="2400" dirty="0" smtClean="0">
                <a:latin typeface="Times New Roman" panose="02020603050405020304" pitchFamily="18" charset="0"/>
                <a:cs typeface="Times New Roman" panose="02020603050405020304" pitchFamily="18" charset="0"/>
              </a:rPr>
              <a:t>Ignoring </a:t>
            </a:r>
            <a:r>
              <a:rPr lang="en-US" sz="2400" dirty="0">
                <a:latin typeface="Times New Roman" panose="02020603050405020304" pitchFamily="18" charset="0"/>
                <a:cs typeface="Times New Roman" panose="02020603050405020304" pitchFamily="18" charset="0"/>
              </a:rPr>
              <a:t>the availability of Social Security survivor benefits, how much additional life insurance, if any, should Kelly purchase to meet her financial goals based on the needs approach? (Assume that the rate of return earned on the policy proceeds is equal to the rate of inflation.)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Solution: </a:t>
            </a:r>
            <a:endParaRPr lang="en-US" sz="2400"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208913867"/>
              </p:ext>
            </p:extLst>
          </p:nvPr>
        </p:nvGraphicFramePr>
        <p:xfrm>
          <a:off x="2341419" y="1925776"/>
          <a:ext cx="8312726" cy="4808454"/>
        </p:xfrm>
        <a:graphic>
          <a:graphicData uri="http://schemas.openxmlformats.org/drawingml/2006/table">
            <a:tbl>
              <a:tblPr>
                <a:tableStyleId>{5C22544A-7EE6-4342-B048-85BDC9FD1C3A}</a:tableStyleId>
              </a:tblPr>
              <a:tblGrid>
                <a:gridCol w="6709559">
                  <a:extLst>
                    <a:ext uri="{9D8B030D-6E8A-4147-A177-3AD203B41FA5}">
                      <a16:colId xmlns:a16="http://schemas.microsoft.com/office/drawing/2014/main" val="3934947389"/>
                    </a:ext>
                  </a:extLst>
                </a:gridCol>
                <a:gridCol w="1603167">
                  <a:extLst>
                    <a:ext uri="{9D8B030D-6E8A-4147-A177-3AD203B41FA5}">
                      <a16:colId xmlns:a16="http://schemas.microsoft.com/office/drawing/2014/main" val="770630447"/>
                    </a:ext>
                  </a:extLst>
                </a:gridCol>
              </a:tblGrid>
              <a:tr h="280089">
                <a:tc>
                  <a:txBody>
                    <a:bodyPr/>
                    <a:lstStyle/>
                    <a:p>
                      <a:pPr algn="ctr" fontAlgn="b"/>
                      <a:r>
                        <a:rPr lang="en-US" sz="1800" b="1" u="none" strike="noStrike" dirty="0">
                          <a:effectLst/>
                          <a:latin typeface="Times New Roman" panose="02020603050405020304" pitchFamily="18" charset="0"/>
                          <a:cs typeface="Times New Roman" panose="02020603050405020304" pitchFamily="18" charset="0"/>
                        </a:rPr>
                        <a:t>Particular</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none" strike="noStrike" dirty="0">
                          <a:effectLst/>
                          <a:latin typeface="Times New Roman" panose="02020603050405020304" pitchFamily="18" charset="0"/>
                          <a:cs typeface="Times New Roman" panose="02020603050405020304" pitchFamily="18" charset="0"/>
                        </a:rPr>
                        <a:t>Amount</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110345084"/>
                  </a:ext>
                </a:extLst>
              </a:tr>
              <a:tr h="280089">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Funeral cost and uninsured medical bills</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$10,000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486468552"/>
                  </a:ext>
                </a:extLst>
              </a:tr>
              <a:tr h="280089">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Pay off mortgage on home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$150,000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516829038"/>
                  </a:ext>
                </a:extLst>
              </a:tr>
              <a:tr h="280089">
                <a:tc>
                  <a:txBody>
                    <a:bodyPr/>
                    <a:lstStyle/>
                    <a:p>
                      <a:pPr algn="l" fontAlgn="b"/>
                      <a:r>
                        <a:rPr lang="en-US" sz="1800" u="none" strike="noStrike">
                          <a:effectLst/>
                          <a:latin typeface="Times New Roman" panose="02020603050405020304" pitchFamily="18" charset="0"/>
                          <a:cs typeface="Times New Roman" panose="02020603050405020304" pitchFamily="18" charset="0"/>
                        </a:rPr>
                        <a:t>Pay off car loan and credit card debts </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$15,000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003755312"/>
                  </a:ext>
                </a:extLst>
              </a:tr>
              <a:tr h="280089">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College education fund for son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$150,000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409083604"/>
                  </a:ext>
                </a:extLst>
              </a:tr>
              <a:tr h="280089">
                <a:tc>
                  <a:txBody>
                    <a:bodyPr/>
                    <a:lstStyle/>
                    <a:p>
                      <a:pPr algn="l" fontAlgn="b"/>
                      <a:r>
                        <a:rPr lang="en-US" sz="1800" b="1" u="none" strike="noStrike" dirty="0">
                          <a:effectLst/>
                          <a:latin typeface="Times New Roman" panose="02020603050405020304" pitchFamily="18" charset="0"/>
                          <a:cs typeface="Times New Roman" panose="02020603050405020304" pitchFamily="18" charset="0"/>
                        </a:rPr>
                        <a:t>(A) Total Cash Needed </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b="1" u="none" strike="noStrike" dirty="0">
                          <a:effectLst/>
                          <a:latin typeface="Times New Roman" panose="02020603050405020304" pitchFamily="18" charset="0"/>
                          <a:cs typeface="Times New Roman" panose="02020603050405020304" pitchFamily="18" charset="0"/>
                        </a:rPr>
                        <a:t>$325,000 </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57474707"/>
                  </a:ext>
                </a:extLst>
              </a:tr>
              <a:tr h="550779">
                <a:tc>
                  <a:txBody>
                    <a:bodyPr/>
                    <a:lstStyle/>
                    <a:p>
                      <a:pPr algn="l" fontAlgn="b"/>
                      <a:r>
                        <a:rPr lang="en-US" sz="1800" b="1" u="none" strike="noStrike" dirty="0">
                          <a:effectLst/>
                          <a:latin typeface="Times New Roman" panose="02020603050405020304" pitchFamily="18" charset="0"/>
                          <a:cs typeface="Times New Roman" panose="02020603050405020304" pitchFamily="18" charset="0"/>
                        </a:rPr>
                        <a:t>(B) Income needed for the education of her son ($2000*17 years*12)</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b="1" u="none" strike="noStrike" dirty="0">
                          <a:effectLst/>
                          <a:latin typeface="Times New Roman" panose="02020603050405020304" pitchFamily="18" charset="0"/>
                          <a:cs typeface="Times New Roman" panose="02020603050405020304" pitchFamily="18" charset="0"/>
                        </a:rPr>
                        <a:t>$408,000 </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768047021"/>
                  </a:ext>
                </a:extLst>
              </a:tr>
              <a:tr h="280089">
                <a:tc>
                  <a:txBody>
                    <a:bodyPr/>
                    <a:lstStyle/>
                    <a:p>
                      <a:pPr algn="l" fontAlgn="b"/>
                      <a:r>
                        <a:rPr lang="en-US" sz="1800" b="1" u="none" strike="noStrike" dirty="0" smtClean="0">
                          <a:effectLst/>
                          <a:latin typeface="Times New Roman" panose="02020603050405020304" pitchFamily="18" charset="0"/>
                          <a:cs typeface="Times New Roman" panose="02020603050405020304" pitchFamily="18" charset="0"/>
                        </a:rPr>
                        <a:t>(C) Total </a:t>
                      </a:r>
                      <a:r>
                        <a:rPr lang="en-US" sz="1800" b="1" u="none" strike="noStrike" dirty="0">
                          <a:effectLst/>
                          <a:latin typeface="Times New Roman" panose="02020603050405020304" pitchFamily="18" charset="0"/>
                          <a:cs typeface="Times New Roman" panose="02020603050405020304" pitchFamily="18" charset="0"/>
                        </a:rPr>
                        <a:t>Needs (A+B)</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b="1" u="none" strike="noStrike" dirty="0">
                          <a:effectLst/>
                          <a:latin typeface="Times New Roman" panose="02020603050405020304" pitchFamily="18" charset="0"/>
                          <a:cs typeface="Times New Roman" panose="02020603050405020304" pitchFamily="18" charset="0"/>
                        </a:rPr>
                        <a:t>$733,000 </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91931717"/>
                  </a:ext>
                </a:extLst>
              </a:tr>
              <a:tr h="280089">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Less: Existing assets</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240886220"/>
                  </a:ext>
                </a:extLst>
              </a:tr>
              <a:tr h="280089">
                <a:tc>
                  <a:txBody>
                    <a:bodyPr/>
                    <a:lstStyle/>
                    <a:p>
                      <a:pPr algn="l" fontAlgn="b"/>
                      <a:r>
                        <a:rPr lang="en-US" sz="1800" u="none" strike="noStrike">
                          <a:effectLst/>
                          <a:latin typeface="Times New Roman" panose="02020603050405020304" pitchFamily="18" charset="0"/>
                          <a:cs typeface="Times New Roman" panose="02020603050405020304" pitchFamily="18" charset="0"/>
                        </a:rPr>
                        <a:t>Checking account</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$2,000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790012455"/>
                  </a:ext>
                </a:extLst>
              </a:tr>
              <a:tr h="280089">
                <a:tc>
                  <a:txBody>
                    <a:bodyPr/>
                    <a:lstStyle/>
                    <a:p>
                      <a:pPr algn="l" fontAlgn="b"/>
                      <a:r>
                        <a:rPr lang="en-US" sz="1800" u="none" strike="noStrike">
                          <a:effectLst/>
                          <a:latin typeface="Times New Roman" panose="02020603050405020304" pitchFamily="18" charset="0"/>
                          <a:cs typeface="Times New Roman" panose="02020603050405020304" pitchFamily="18" charset="0"/>
                        </a:rPr>
                        <a:t>IRA Account</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$8,000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051716612"/>
                  </a:ext>
                </a:extLst>
              </a:tr>
              <a:tr h="280089">
                <a:tc>
                  <a:txBody>
                    <a:bodyPr/>
                    <a:lstStyle/>
                    <a:p>
                      <a:pPr algn="l" fontAlgn="b"/>
                      <a:r>
                        <a:rPr lang="en-US" sz="1800" u="none" strike="noStrike">
                          <a:effectLst/>
                          <a:latin typeface="Times New Roman" panose="02020603050405020304" pitchFamily="18" charset="0"/>
                          <a:cs typeface="Times New Roman" panose="02020603050405020304" pitchFamily="18" charset="0"/>
                        </a:rPr>
                        <a:t>401 (k) plan </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$25,000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324675226"/>
                  </a:ext>
                </a:extLst>
              </a:tr>
              <a:tr h="280089">
                <a:tc>
                  <a:txBody>
                    <a:bodyPr/>
                    <a:lstStyle/>
                    <a:p>
                      <a:pPr algn="l" fontAlgn="b"/>
                      <a:r>
                        <a:rPr lang="en-US" sz="1800" u="none" strike="noStrike">
                          <a:effectLst/>
                          <a:latin typeface="Times New Roman" panose="02020603050405020304" pitchFamily="18" charset="0"/>
                          <a:cs typeface="Times New Roman" panose="02020603050405020304" pitchFamily="18" charset="0"/>
                        </a:rPr>
                        <a:t>Individual life insurance</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$25,000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319050510"/>
                  </a:ext>
                </a:extLst>
              </a:tr>
              <a:tr h="280089">
                <a:tc>
                  <a:txBody>
                    <a:bodyPr/>
                    <a:lstStyle/>
                    <a:p>
                      <a:pPr algn="l" fontAlgn="b"/>
                      <a:r>
                        <a:rPr lang="en-US" sz="1800" u="none" strike="noStrike">
                          <a:effectLst/>
                          <a:latin typeface="Times New Roman" panose="02020603050405020304" pitchFamily="18" charset="0"/>
                          <a:cs typeface="Times New Roman" panose="02020603050405020304" pitchFamily="18" charset="0"/>
                        </a:rPr>
                        <a:t>Group life insurance</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$90,000 </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686649075"/>
                  </a:ext>
                </a:extLst>
              </a:tr>
              <a:tr h="280089">
                <a:tc>
                  <a:txBody>
                    <a:bodyPr/>
                    <a:lstStyle/>
                    <a:p>
                      <a:pPr algn="l" fontAlgn="b"/>
                      <a:r>
                        <a:rPr lang="en-US" sz="1800" b="1" u="none" strike="noStrike" dirty="0" smtClean="0">
                          <a:effectLst/>
                          <a:latin typeface="Times New Roman" panose="02020603050405020304" pitchFamily="18" charset="0"/>
                          <a:cs typeface="Times New Roman" panose="02020603050405020304" pitchFamily="18" charset="0"/>
                        </a:rPr>
                        <a:t>(D)Total </a:t>
                      </a:r>
                      <a:r>
                        <a:rPr lang="en-US" sz="1800" b="1" u="none" strike="noStrike" dirty="0">
                          <a:effectLst/>
                          <a:latin typeface="Times New Roman" panose="02020603050405020304" pitchFamily="18" charset="0"/>
                          <a:cs typeface="Times New Roman" panose="02020603050405020304" pitchFamily="18" charset="0"/>
                        </a:rPr>
                        <a:t>Assets</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b="1" u="none" strike="noStrike" dirty="0">
                          <a:effectLst/>
                          <a:latin typeface="Times New Roman" panose="02020603050405020304" pitchFamily="18" charset="0"/>
                          <a:cs typeface="Times New Roman" panose="02020603050405020304" pitchFamily="18" charset="0"/>
                        </a:rPr>
                        <a:t>$150,000 </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791680144"/>
                  </a:ext>
                </a:extLst>
              </a:tr>
              <a:tr h="280089">
                <a:tc>
                  <a:txBody>
                    <a:bodyPr/>
                    <a:lstStyle/>
                    <a:p>
                      <a:pPr algn="l" fontAlgn="b"/>
                      <a:r>
                        <a:rPr lang="en-US" sz="1800" b="1" u="none" strike="noStrike">
                          <a:effectLst/>
                          <a:latin typeface="Times New Roman" panose="02020603050405020304" pitchFamily="18" charset="0"/>
                          <a:cs typeface="Times New Roman" panose="02020603050405020304" pitchFamily="18" charset="0"/>
                        </a:rPr>
                        <a:t>New Life Insurance Needed</a:t>
                      </a:r>
                      <a:endParaRPr lang="en-US" sz="18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b="1" u="none" strike="noStrike" dirty="0">
                          <a:effectLst/>
                          <a:latin typeface="Times New Roman" panose="02020603050405020304" pitchFamily="18" charset="0"/>
                          <a:cs typeface="Times New Roman" panose="02020603050405020304" pitchFamily="18" charset="0"/>
                        </a:rPr>
                        <a:t>$583,000 </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143578966"/>
                  </a:ext>
                </a:extLst>
              </a:tr>
            </a:tbl>
          </a:graphicData>
        </a:graphic>
      </p:graphicFrame>
    </p:spTree>
    <p:extLst>
      <p:ext uri="{BB962C8B-B14F-4D97-AF65-F5344CB8AC3E}">
        <p14:creationId xmlns:p14="http://schemas.microsoft.com/office/powerpoint/2010/main" val="29058174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2618"/>
            <a:ext cx="10515600" cy="5664345"/>
          </a:xfrm>
        </p:spPr>
        <p:txBody>
          <a:bodyPr/>
          <a:lstStyle/>
          <a:p>
            <a:pPr marL="0" indent="0">
              <a:buNone/>
            </a:pPr>
            <a:r>
              <a:rPr lang="en-US" sz="2400" dirty="0">
                <a:latin typeface="Times New Roman" panose="02020603050405020304" pitchFamily="18" charset="0"/>
                <a:cs typeface="Times New Roman" panose="02020603050405020304" pitchFamily="18" charset="0"/>
              </a:rPr>
              <a:t>b. How much additional life insurance, if any, is needed if estimated Social Security survivor benefits in the amount of $800 monthly are payable until her son attains age 18?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Solution: </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752247098"/>
              </p:ext>
            </p:extLst>
          </p:nvPr>
        </p:nvGraphicFramePr>
        <p:xfrm>
          <a:off x="838201" y="2299854"/>
          <a:ext cx="10176164" cy="4267198"/>
        </p:xfrm>
        <a:graphic>
          <a:graphicData uri="http://schemas.openxmlformats.org/drawingml/2006/table">
            <a:tbl>
              <a:tblPr>
                <a:tableStyleId>{5C22544A-7EE6-4342-B048-85BDC9FD1C3A}</a:tableStyleId>
              </a:tblPr>
              <a:tblGrid>
                <a:gridCol w="7524469">
                  <a:extLst>
                    <a:ext uri="{9D8B030D-6E8A-4147-A177-3AD203B41FA5}">
                      <a16:colId xmlns:a16="http://schemas.microsoft.com/office/drawing/2014/main" val="3626317478"/>
                    </a:ext>
                  </a:extLst>
                </a:gridCol>
                <a:gridCol w="1427836">
                  <a:extLst>
                    <a:ext uri="{9D8B030D-6E8A-4147-A177-3AD203B41FA5}">
                      <a16:colId xmlns:a16="http://schemas.microsoft.com/office/drawing/2014/main" val="2126622446"/>
                    </a:ext>
                  </a:extLst>
                </a:gridCol>
                <a:gridCol w="1223859">
                  <a:extLst>
                    <a:ext uri="{9D8B030D-6E8A-4147-A177-3AD203B41FA5}">
                      <a16:colId xmlns:a16="http://schemas.microsoft.com/office/drawing/2014/main" val="3012775338"/>
                    </a:ext>
                  </a:extLst>
                </a:gridCol>
              </a:tblGrid>
              <a:tr h="476174">
                <a:tc>
                  <a:txBody>
                    <a:bodyPr/>
                    <a:lstStyle/>
                    <a:p>
                      <a:pPr algn="l" fontAlgn="b"/>
                      <a:r>
                        <a:rPr lang="en-US" sz="2400" b="1" u="none" strike="noStrike">
                          <a:effectLst/>
                          <a:latin typeface="Times New Roman" panose="02020603050405020304" pitchFamily="18" charset="0"/>
                          <a:cs typeface="Times New Roman" panose="02020603050405020304" pitchFamily="18" charset="0"/>
                        </a:rPr>
                        <a:t>Particular</a:t>
                      </a:r>
                      <a:endParaRPr lang="en-US" sz="2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400" b="1" u="none" strike="noStrike">
                          <a:effectLst/>
                          <a:latin typeface="Times New Roman" panose="02020603050405020304" pitchFamily="18" charset="0"/>
                          <a:cs typeface="Times New Roman" panose="02020603050405020304" pitchFamily="18" charset="0"/>
                        </a:rPr>
                        <a:t>Amount</a:t>
                      </a:r>
                      <a:endParaRPr lang="en-US" sz="2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400" b="1" u="none" strike="noStrike" dirty="0">
                          <a:effectLst/>
                          <a:latin typeface="Times New Roman" panose="02020603050405020304" pitchFamily="18" charset="0"/>
                          <a:cs typeface="Times New Roman" panose="02020603050405020304" pitchFamily="18" charset="0"/>
                        </a:rPr>
                        <a:t>Amount</a:t>
                      </a:r>
                      <a:endParaRPr lang="en-US"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891352353"/>
                  </a:ext>
                </a:extLst>
              </a:tr>
              <a:tr h="476174">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(A) Total Cash Needed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b="1" u="none" strike="noStrike" dirty="0">
                          <a:effectLst/>
                          <a:latin typeface="Times New Roman" panose="02020603050405020304" pitchFamily="18" charset="0"/>
                          <a:cs typeface="Times New Roman" panose="02020603050405020304" pitchFamily="18" charset="0"/>
                        </a:rPr>
                        <a:t>$325,000 </a:t>
                      </a:r>
                      <a:endParaRPr lang="en-US" sz="2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752279772"/>
                  </a:ext>
                </a:extLst>
              </a:tr>
              <a:tr h="705077">
                <a:tc>
                  <a:txBody>
                    <a:bodyPr/>
                    <a:lstStyle/>
                    <a:p>
                      <a:pPr algn="l" fontAlgn="b"/>
                      <a:r>
                        <a:rPr lang="en-US" sz="2200" u="none" strike="noStrike" dirty="0">
                          <a:effectLst/>
                          <a:latin typeface="Times New Roman" panose="02020603050405020304" pitchFamily="18" charset="0"/>
                          <a:cs typeface="Times New Roman" panose="02020603050405020304" pitchFamily="18" charset="0"/>
                        </a:rPr>
                        <a:t>Income needed for the education of her son ($2000*17 years*12)</a:t>
                      </a:r>
                      <a:endParaRPr lang="en-US" sz="2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u="none" strike="noStrike">
                          <a:effectLst/>
                          <a:latin typeface="Times New Roman" panose="02020603050405020304" pitchFamily="18" charset="0"/>
                          <a:cs typeface="Times New Roman" panose="02020603050405020304" pitchFamily="18" charset="0"/>
                        </a:rPr>
                        <a:t>$408,000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200" u="none" strike="noStrike" dirty="0">
                          <a:effectLst/>
                          <a:latin typeface="Times New Roman" panose="02020603050405020304" pitchFamily="18" charset="0"/>
                          <a:cs typeface="Times New Roman" panose="02020603050405020304" pitchFamily="18" charset="0"/>
                        </a:rPr>
                        <a:t> </a:t>
                      </a:r>
                      <a:endParaRPr lang="en-US" sz="2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688236638"/>
                  </a:ext>
                </a:extLst>
              </a:tr>
              <a:tr h="705077">
                <a:tc>
                  <a:txBody>
                    <a:bodyPr/>
                    <a:lstStyle/>
                    <a:p>
                      <a:pPr algn="l" fontAlgn="b"/>
                      <a:r>
                        <a:rPr lang="en-US" sz="2200" u="none" strike="noStrike" dirty="0">
                          <a:effectLst/>
                          <a:latin typeface="Times New Roman" panose="02020603050405020304" pitchFamily="18" charset="0"/>
                          <a:cs typeface="Times New Roman" panose="02020603050405020304" pitchFamily="18" charset="0"/>
                        </a:rPr>
                        <a:t>Less: Social security benefit of $800 per month for (18-1) years</a:t>
                      </a:r>
                      <a:endParaRPr lang="en-US" sz="2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u="none" strike="noStrike">
                          <a:effectLst/>
                          <a:latin typeface="Times New Roman" panose="02020603050405020304" pitchFamily="18" charset="0"/>
                          <a:cs typeface="Times New Roman" panose="02020603050405020304" pitchFamily="18" charset="0"/>
                        </a:rPr>
                        <a:t>$163,200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200" u="none" strike="noStrike">
                          <a:effectLst/>
                          <a:latin typeface="Times New Roman" panose="02020603050405020304" pitchFamily="18" charset="0"/>
                          <a:cs typeface="Times New Roman" panose="02020603050405020304" pitchFamily="18" charset="0"/>
                        </a:rPr>
                        <a:t>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850693880"/>
                  </a:ext>
                </a:extLst>
              </a:tr>
              <a:tr h="476174">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(B) Actual income needed</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b="1" u="none" strike="noStrike">
                          <a:effectLst/>
                          <a:latin typeface="Times New Roman" panose="02020603050405020304" pitchFamily="18" charset="0"/>
                          <a:cs typeface="Times New Roman" panose="02020603050405020304" pitchFamily="18" charset="0"/>
                        </a:rPr>
                        <a:t>$244,800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b="1" u="none" strike="noStrike" dirty="0">
                          <a:effectLst/>
                          <a:latin typeface="Times New Roman" panose="02020603050405020304" pitchFamily="18" charset="0"/>
                          <a:cs typeface="Times New Roman" panose="02020603050405020304" pitchFamily="18" charset="0"/>
                        </a:rPr>
                        <a:t>$244,800 </a:t>
                      </a:r>
                      <a:endParaRPr lang="en-US" sz="2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387929801"/>
                  </a:ext>
                </a:extLst>
              </a:tr>
              <a:tr h="476174">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Total Needs (A+B)</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b="1" u="none" strike="noStrike">
                          <a:effectLst/>
                          <a:latin typeface="Times New Roman" panose="02020603050405020304" pitchFamily="18" charset="0"/>
                          <a:cs typeface="Times New Roman" panose="02020603050405020304" pitchFamily="18" charset="0"/>
                        </a:rPr>
                        <a:t>$569,800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639250605"/>
                  </a:ext>
                </a:extLst>
              </a:tr>
              <a:tr h="476174">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Less: Total Assets</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b="1" u="none" strike="noStrike">
                          <a:effectLst/>
                          <a:latin typeface="Times New Roman" panose="02020603050405020304" pitchFamily="18" charset="0"/>
                          <a:cs typeface="Times New Roman" panose="02020603050405020304" pitchFamily="18" charset="0"/>
                        </a:rPr>
                        <a:t>$150,000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100398552"/>
                  </a:ext>
                </a:extLst>
              </a:tr>
              <a:tr h="476174">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New Life Insurance Needed</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b="1" u="none" strike="noStrike" dirty="0">
                          <a:effectLst/>
                          <a:latin typeface="Times New Roman" panose="02020603050405020304" pitchFamily="18" charset="0"/>
                          <a:cs typeface="Times New Roman" panose="02020603050405020304" pitchFamily="18" charset="0"/>
                        </a:rPr>
                        <a:t>$419,800 </a:t>
                      </a:r>
                      <a:endParaRPr lang="en-US" sz="2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746283618"/>
                  </a:ext>
                </a:extLst>
              </a:tr>
            </a:tbl>
          </a:graphicData>
        </a:graphic>
      </p:graphicFrame>
    </p:spTree>
    <p:extLst>
      <p:ext uri="{BB962C8B-B14F-4D97-AF65-F5344CB8AC3E}">
        <p14:creationId xmlns:p14="http://schemas.microsoft.com/office/powerpoint/2010/main" val="20432943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8764"/>
            <a:ext cx="10515600" cy="5678199"/>
          </a:xfrm>
        </p:spPr>
        <p:txBody>
          <a:bodyPr/>
          <a:lstStyle/>
          <a:p>
            <a:pPr marL="0" indent="0" algn="just">
              <a:buNone/>
            </a:pPr>
            <a:r>
              <a:rPr lang="en-US" b="1" dirty="0" smtClean="0">
                <a:latin typeface="Times New Roman" panose="02020603050405020304" pitchFamily="18" charset="0"/>
                <a:cs typeface="Times New Roman" panose="02020603050405020304" pitchFamily="18" charset="0"/>
              </a:rPr>
              <a:t>3. Capital Retention Approach: </a:t>
            </a:r>
            <a:r>
              <a:rPr lang="en-US" dirty="0" smtClean="0">
                <a:latin typeface="Times New Roman" panose="02020603050405020304" pitchFamily="18" charset="0"/>
                <a:cs typeface="Times New Roman" panose="02020603050405020304" pitchFamily="18" charset="0"/>
              </a:rPr>
              <a:t>This approach is also known as capital needs analysis. This approach preserves the capital needed to provide income to the family. Under this approach, the amount of life insurance needed can be determined by the following step:</a:t>
            </a:r>
          </a:p>
          <a:p>
            <a:pPr marL="0" indent="0" algn="just">
              <a:buNone/>
            </a:pPr>
            <a:r>
              <a:rPr lang="en-US" b="1" dirty="0" smtClean="0">
                <a:latin typeface="Times New Roman" panose="02020603050405020304" pitchFamily="18" charset="0"/>
                <a:cs typeface="Times New Roman" panose="02020603050405020304" pitchFamily="18" charset="0"/>
              </a:rPr>
              <a:t>Step 1: Prepare a personal balance sheet: </a:t>
            </a:r>
            <a:r>
              <a:rPr lang="en-US" dirty="0" smtClean="0">
                <a:latin typeface="Times New Roman" panose="02020603050405020304" pitchFamily="18" charset="0"/>
                <a:cs typeface="Times New Roman" panose="02020603050405020304" pitchFamily="18" charset="0"/>
              </a:rPr>
              <a:t>list all the personal assets and liabilities including all death benefit from insurance and other source.</a:t>
            </a:r>
          </a:p>
          <a:p>
            <a:pPr marL="0" indent="0" algn="just">
              <a:buNone/>
            </a:pPr>
            <a:r>
              <a:rPr lang="en-US" b="1" dirty="0" smtClean="0">
                <a:latin typeface="Times New Roman" panose="02020603050405020304" pitchFamily="18" charset="0"/>
                <a:cs typeface="Times New Roman" panose="02020603050405020304" pitchFamily="18" charset="0"/>
              </a:rPr>
              <a:t>Step 2: Determine the amount of income producing capital: </a:t>
            </a:r>
            <a:r>
              <a:rPr lang="en-US" dirty="0" smtClean="0">
                <a:latin typeface="Times New Roman" panose="02020603050405020304" pitchFamily="18" charset="0"/>
                <a:cs typeface="Times New Roman" panose="02020603050405020304" pitchFamily="18" charset="0"/>
              </a:rPr>
              <a:t>This step is performed by subtracting the liabilities, cash needs, and non income producing capital from total assets.</a:t>
            </a:r>
          </a:p>
          <a:p>
            <a:pPr marL="0" indent="0" algn="just">
              <a:buNone/>
            </a:pPr>
            <a:r>
              <a:rPr lang="en-US" b="1" dirty="0" smtClean="0">
                <a:latin typeface="Times New Roman" panose="02020603050405020304" pitchFamily="18" charset="0"/>
                <a:cs typeface="Times New Roman" panose="02020603050405020304" pitchFamily="18" charset="0"/>
              </a:rPr>
              <a:t>Step 3: Determine the amount of additional capital needed: </a:t>
            </a:r>
            <a:r>
              <a:rPr lang="en-US" dirty="0" smtClean="0">
                <a:latin typeface="Times New Roman" panose="02020603050405020304" pitchFamily="18" charset="0"/>
                <a:cs typeface="Times New Roman" panose="02020603050405020304" pitchFamily="18" charset="0"/>
              </a:rPr>
              <a:t>In this step, income objective is compared with other income sources such as social security survivor benefit.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18522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6473"/>
            <a:ext cx="10515600" cy="5650490"/>
          </a:xfrm>
        </p:spPr>
        <p:txBody>
          <a:bodyPr>
            <a:normAutofit lnSpcReduction="10000"/>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For Example: </a:t>
            </a:r>
            <a:r>
              <a:rPr lang="en-US" dirty="0">
                <a:latin typeface="Times New Roman" panose="02020603050405020304" pitchFamily="18" charset="0"/>
                <a:cs typeface="Times New Roman" panose="02020603050405020304" pitchFamily="18" charset="0"/>
              </a:rPr>
              <a:t>Janet, age </a:t>
            </a:r>
            <a:r>
              <a:rPr lang="en-US" dirty="0" smtClean="0">
                <a:latin typeface="Times New Roman" panose="02020603050405020304" pitchFamily="18" charset="0"/>
                <a:cs typeface="Times New Roman" panose="02020603050405020304" pitchFamily="18" charset="0"/>
              </a:rPr>
              <a:t>30, </a:t>
            </a:r>
            <a:r>
              <a:rPr lang="en-US" dirty="0">
                <a:latin typeface="Times New Roman" panose="02020603050405020304" pitchFamily="18" charset="0"/>
                <a:cs typeface="Times New Roman" panose="02020603050405020304" pitchFamily="18" charset="0"/>
              </a:rPr>
              <a:t>is married and has a son, age </a:t>
            </a:r>
            <a:r>
              <a:rPr lang="en-US" dirty="0" smtClean="0">
                <a:latin typeface="Times New Roman" panose="02020603050405020304" pitchFamily="18" charset="0"/>
                <a:cs typeface="Times New Roman" panose="02020603050405020304" pitchFamily="18" charset="0"/>
              </a:rPr>
              <a:t>4. </a:t>
            </a:r>
            <a:r>
              <a:rPr lang="en-US" dirty="0">
                <a:latin typeface="Times New Roman" panose="02020603050405020304" pitchFamily="18" charset="0"/>
                <a:cs typeface="Times New Roman" panose="02020603050405020304" pitchFamily="18" charset="0"/>
              </a:rPr>
              <a:t>She wants to determine how much life insurance she should own based on the capital retention approach. She would like to provide $30,000 each year before taxes to her family if she should die. She owns a house jointly with her husband that has a current market value of $250,000 and a mortgage balance of $100,000. She also owes $16,000 on a car loan and credit cards. She would like to have the mortgage, car loan, and credit card debts paid off if she should die. She has no investments, and her checking account balance is only $1000. She owns an individual life insurance policy in the amount of $100,000 that her parents purchased for her when she was a baby. Estimated Social Security survivor benefits are $10,000 annually. Janet assumes the life insurance proceeds can be invested at 5 percent interest. Based on the capital retention approach, how much additional life insurance, if any, should Janet purchase to meet her financial goals?</a:t>
            </a:r>
          </a:p>
        </p:txBody>
      </p:sp>
    </p:spTree>
    <p:extLst>
      <p:ext uri="{BB962C8B-B14F-4D97-AF65-F5344CB8AC3E}">
        <p14:creationId xmlns:p14="http://schemas.microsoft.com/office/powerpoint/2010/main" val="25935388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9490"/>
            <a:ext cx="10515600" cy="6622474"/>
          </a:xfrm>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Solution:</a:t>
            </a:r>
          </a:p>
          <a:p>
            <a:pPr marL="0" indent="0">
              <a:buNone/>
            </a:pPr>
            <a:r>
              <a:rPr lang="en-US" sz="2400" b="1" dirty="0" smtClean="0">
                <a:latin typeface="Times New Roman" panose="02020603050405020304" pitchFamily="18" charset="0"/>
                <a:cs typeface="Times New Roman" panose="02020603050405020304" pitchFamily="18" charset="0"/>
              </a:rPr>
              <a:t>Step 1: Prepare personal balance sheet:</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sz="2400" b="1" dirty="0" smtClean="0">
                <a:latin typeface="Times New Roman" panose="02020603050405020304" pitchFamily="18" charset="0"/>
                <a:cs typeface="Times New Roman" panose="02020603050405020304" pitchFamily="18" charset="0"/>
              </a:rPr>
              <a:t>Step 2: Determine the amount of income producing capital</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err="1" smtClean="0">
                <a:latin typeface="Times New Roman" panose="02020603050405020304" pitchFamily="18" charset="0"/>
                <a:cs typeface="Times New Roman" panose="02020603050405020304" pitchFamily="18" charset="0"/>
              </a:rPr>
              <a:t>Janat</a:t>
            </a:r>
            <a:r>
              <a:rPr lang="en-US" sz="2400" dirty="0" smtClean="0">
                <a:latin typeface="Times New Roman" panose="02020603050405020304" pitchFamily="18" charset="0"/>
                <a:cs typeface="Times New Roman" panose="02020603050405020304" pitchFamily="18" charset="0"/>
              </a:rPr>
              <a:t> will need an additional $15000 of life insurance just to pay her debt</a:t>
            </a:r>
            <a:endParaRPr lang="en-US" sz="2400" dirty="0">
              <a:latin typeface="Times New Roman" panose="02020603050405020304" pitchFamily="18" charset="0"/>
              <a:cs typeface="Times New Roman" panose="02020603050405020304" pitchFamily="18" charset="0"/>
            </a:endParaRPr>
          </a:p>
          <a:p>
            <a:pPr marL="0" indent="0">
              <a:buNone/>
            </a:pPr>
            <a:endParaRPr lang="en-US" dirty="0" smtClean="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219013841"/>
              </p:ext>
            </p:extLst>
          </p:nvPr>
        </p:nvGraphicFramePr>
        <p:xfrm>
          <a:off x="838200" y="1399309"/>
          <a:ext cx="10259290" cy="1876425"/>
        </p:xfrm>
        <a:graphic>
          <a:graphicData uri="http://schemas.openxmlformats.org/drawingml/2006/table">
            <a:tbl>
              <a:tblPr>
                <a:tableStyleId>{5C22544A-7EE6-4342-B048-85BDC9FD1C3A}</a:tableStyleId>
              </a:tblPr>
              <a:tblGrid>
                <a:gridCol w="4181776">
                  <a:extLst>
                    <a:ext uri="{9D8B030D-6E8A-4147-A177-3AD203B41FA5}">
                      <a16:colId xmlns:a16="http://schemas.microsoft.com/office/drawing/2014/main" val="1684771343"/>
                    </a:ext>
                  </a:extLst>
                </a:gridCol>
                <a:gridCol w="1338168">
                  <a:extLst>
                    <a:ext uri="{9D8B030D-6E8A-4147-A177-3AD203B41FA5}">
                      <a16:colId xmlns:a16="http://schemas.microsoft.com/office/drawing/2014/main" val="1741691677"/>
                    </a:ext>
                  </a:extLst>
                </a:gridCol>
                <a:gridCol w="3401178">
                  <a:extLst>
                    <a:ext uri="{9D8B030D-6E8A-4147-A177-3AD203B41FA5}">
                      <a16:colId xmlns:a16="http://schemas.microsoft.com/office/drawing/2014/main" val="2872273270"/>
                    </a:ext>
                  </a:extLst>
                </a:gridCol>
                <a:gridCol w="1338168">
                  <a:extLst>
                    <a:ext uri="{9D8B030D-6E8A-4147-A177-3AD203B41FA5}">
                      <a16:colId xmlns:a16="http://schemas.microsoft.com/office/drawing/2014/main" val="971152972"/>
                    </a:ext>
                  </a:extLst>
                </a:gridCol>
              </a:tblGrid>
              <a:tr h="271549">
                <a:tc>
                  <a:txBody>
                    <a:bodyPr/>
                    <a:lstStyle/>
                    <a:p>
                      <a:pPr algn="ctr" fontAlgn="b"/>
                      <a:r>
                        <a:rPr lang="en-US" sz="2400" b="1" u="none" strike="noStrike">
                          <a:effectLst/>
                          <a:latin typeface="Times New Roman" panose="02020603050405020304" pitchFamily="18" charset="0"/>
                          <a:cs typeface="Times New Roman" panose="02020603050405020304" pitchFamily="18" charset="0"/>
                        </a:rPr>
                        <a:t>Assets </a:t>
                      </a:r>
                      <a:endParaRPr lang="en-US" sz="2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400" b="1" u="none" strike="noStrike">
                          <a:effectLst/>
                          <a:latin typeface="Times New Roman" panose="02020603050405020304" pitchFamily="18" charset="0"/>
                          <a:cs typeface="Times New Roman" panose="02020603050405020304" pitchFamily="18" charset="0"/>
                        </a:rPr>
                        <a:t>Amount</a:t>
                      </a:r>
                      <a:endParaRPr lang="en-US" sz="2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400" b="1" u="none" strike="noStrike">
                          <a:effectLst/>
                          <a:latin typeface="Times New Roman" panose="02020603050405020304" pitchFamily="18" charset="0"/>
                          <a:cs typeface="Times New Roman" panose="02020603050405020304" pitchFamily="18" charset="0"/>
                        </a:rPr>
                        <a:t>Liabilites</a:t>
                      </a:r>
                      <a:endParaRPr lang="en-US" sz="2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400" b="1" u="none" strike="noStrike" dirty="0">
                          <a:effectLst/>
                          <a:latin typeface="Times New Roman" panose="02020603050405020304" pitchFamily="18" charset="0"/>
                          <a:cs typeface="Times New Roman" panose="02020603050405020304" pitchFamily="18" charset="0"/>
                        </a:rPr>
                        <a:t>Amount</a:t>
                      </a:r>
                      <a:endParaRPr lang="en-US"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837341122"/>
                  </a:ext>
                </a:extLst>
              </a:tr>
              <a:tr h="271549">
                <a:tc>
                  <a:txBody>
                    <a:bodyPr/>
                    <a:lstStyle/>
                    <a:p>
                      <a:pPr algn="l" fontAlgn="b"/>
                      <a:r>
                        <a:rPr lang="en-US" sz="2400" u="none" strike="noStrike">
                          <a:effectLst/>
                          <a:latin typeface="Times New Roman" panose="02020603050405020304" pitchFamily="18" charset="0"/>
                          <a:cs typeface="Times New Roman" panose="02020603050405020304" pitchFamily="18" charset="0"/>
                        </a:rPr>
                        <a:t>House</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u="none" strike="noStrike">
                          <a:effectLst/>
                          <a:latin typeface="Times New Roman" panose="02020603050405020304" pitchFamily="18" charset="0"/>
                          <a:cs typeface="Times New Roman" panose="02020603050405020304" pitchFamily="18" charset="0"/>
                        </a:rPr>
                        <a:t>$250,000 </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400" u="none" strike="noStrike">
                          <a:effectLst/>
                          <a:latin typeface="Times New Roman" panose="02020603050405020304" pitchFamily="18" charset="0"/>
                          <a:cs typeface="Times New Roman" panose="02020603050405020304" pitchFamily="18" charset="0"/>
                        </a:rPr>
                        <a:t>Mortgage (Loan) Balance</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u="none" strike="noStrike" dirty="0">
                          <a:effectLst/>
                          <a:latin typeface="Times New Roman" panose="02020603050405020304" pitchFamily="18" charset="0"/>
                          <a:cs typeface="Times New Roman" panose="02020603050405020304" pitchFamily="18" charset="0"/>
                        </a:rPr>
                        <a:t>$100,000 </a:t>
                      </a:r>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921386789"/>
                  </a:ext>
                </a:extLst>
              </a:tr>
              <a:tr h="271549">
                <a:tc>
                  <a:txBody>
                    <a:bodyPr/>
                    <a:lstStyle/>
                    <a:p>
                      <a:pPr algn="l" fontAlgn="b"/>
                      <a:r>
                        <a:rPr lang="en-US" sz="2400" u="none" strike="noStrike">
                          <a:effectLst/>
                          <a:latin typeface="Times New Roman" panose="02020603050405020304" pitchFamily="18" charset="0"/>
                          <a:cs typeface="Times New Roman" panose="02020603050405020304" pitchFamily="18" charset="0"/>
                        </a:rPr>
                        <a:t>Checking account balance</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u="none" strike="noStrike">
                          <a:effectLst/>
                          <a:latin typeface="Times New Roman" panose="02020603050405020304" pitchFamily="18" charset="0"/>
                          <a:cs typeface="Times New Roman" panose="02020603050405020304" pitchFamily="18" charset="0"/>
                        </a:rPr>
                        <a:t>$1,000 </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400" u="none" strike="noStrike">
                          <a:effectLst/>
                          <a:latin typeface="Times New Roman" panose="02020603050405020304" pitchFamily="18" charset="0"/>
                          <a:cs typeface="Times New Roman" panose="02020603050405020304" pitchFamily="18" charset="0"/>
                        </a:rPr>
                        <a:t>Car and credit card loan</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u="none" strike="noStrike">
                          <a:effectLst/>
                          <a:latin typeface="Times New Roman" panose="02020603050405020304" pitchFamily="18" charset="0"/>
                          <a:cs typeface="Times New Roman" panose="02020603050405020304" pitchFamily="18" charset="0"/>
                        </a:rPr>
                        <a:t>$16,000 </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017430975"/>
                  </a:ext>
                </a:extLst>
              </a:tr>
              <a:tr h="271549">
                <a:tc>
                  <a:txBody>
                    <a:bodyPr/>
                    <a:lstStyle/>
                    <a:p>
                      <a:pPr algn="l" fontAlgn="b"/>
                      <a:r>
                        <a:rPr lang="en-US" sz="2400" u="none" strike="noStrike">
                          <a:effectLst/>
                          <a:latin typeface="Times New Roman" panose="02020603050405020304" pitchFamily="18" charset="0"/>
                          <a:cs typeface="Times New Roman" panose="02020603050405020304" pitchFamily="18" charset="0"/>
                        </a:rPr>
                        <a:t>Individual life insurance policy</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u="none" strike="noStrike">
                          <a:effectLst/>
                          <a:latin typeface="Times New Roman" panose="02020603050405020304" pitchFamily="18" charset="0"/>
                          <a:cs typeface="Times New Roman" panose="02020603050405020304" pitchFamily="18" charset="0"/>
                        </a:rPr>
                        <a:t>$100,000 </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400" u="none" strike="noStrike">
                          <a:effectLst/>
                          <a:latin typeface="Times New Roman" panose="02020603050405020304" pitchFamily="18" charset="0"/>
                          <a:cs typeface="Times New Roman" panose="02020603050405020304" pitchFamily="18" charset="0"/>
                        </a:rPr>
                        <a:t> </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400" u="none" strike="noStrike">
                          <a:effectLst/>
                          <a:latin typeface="Times New Roman" panose="02020603050405020304" pitchFamily="18" charset="0"/>
                          <a:cs typeface="Times New Roman" panose="02020603050405020304" pitchFamily="18" charset="0"/>
                        </a:rPr>
                        <a:t> </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253165433"/>
                  </a:ext>
                </a:extLst>
              </a:tr>
              <a:tr h="271549">
                <a:tc>
                  <a:txBody>
                    <a:bodyPr/>
                    <a:lstStyle/>
                    <a:p>
                      <a:pPr algn="l" fontAlgn="b"/>
                      <a:r>
                        <a:rPr lang="en-US" sz="2400" b="1" u="none" strike="noStrike">
                          <a:effectLst/>
                          <a:latin typeface="Times New Roman" panose="02020603050405020304" pitchFamily="18" charset="0"/>
                          <a:cs typeface="Times New Roman" panose="02020603050405020304" pitchFamily="18" charset="0"/>
                        </a:rPr>
                        <a:t>Total</a:t>
                      </a:r>
                      <a:endParaRPr lang="en-US" sz="2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b="1" u="none" strike="noStrike">
                          <a:effectLst/>
                          <a:latin typeface="Times New Roman" panose="02020603050405020304" pitchFamily="18" charset="0"/>
                          <a:cs typeface="Times New Roman" panose="02020603050405020304" pitchFamily="18" charset="0"/>
                        </a:rPr>
                        <a:t>$351,000 </a:t>
                      </a:r>
                      <a:endParaRPr lang="en-US" sz="2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400" b="1" u="none" strike="noStrike" dirty="0">
                          <a:effectLst/>
                          <a:latin typeface="Times New Roman" panose="02020603050405020304" pitchFamily="18" charset="0"/>
                          <a:cs typeface="Times New Roman" panose="02020603050405020304" pitchFamily="18" charset="0"/>
                        </a:rPr>
                        <a:t> </a:t>
                      </a:r>
                      <a:endParaRPr lang="en-US"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b="1" u="none" strike="noStrike" dirty="0">
                          <a:effectLst/>
                          <a:latin typeface="Times New Roman" panose="02020603050405020304" pitchFamily="18" charset="0"/>
                          <a:cs typeface="Times New Roman" panose="02020603050405020304" pitchFamily="18" charset="0"/>
                        </a:rPr>
                        <a:t>$116,000 </a:t>
                      </a:r>
                      <a:endParaRPr lang="en-US"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420667146"/>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758781464"/>
              </p:ext>
            </p:extLst>
          </p:nvPr>
        </p:nvGraphicFramePr>
        <p:xfrm>
          <a:off x="942110" y="4031672"/>
          <a:ext cx="10155380" cy="2068830"/>
        </p:xfrm>
        <a:graphic>
          <a:graphicData uri="http://schemas.openxmlformats.org/drawingml/2006/table">
            <a:tbl>
              <a:tblPr>
                <a:tableStyleId>{5C22544A-7EE6-4342-B048-85BDC9FD1C3A}</a:tableStyleId>
              </a:tblPr>
              <a:tblGrid>
                <a:gridCol w="6392409">
                  <a:extLst>
                    <a:ext uri="{9D8B030D-6E8A-4147-A177-3AD203B41FA5}">
                      <a16:colId xmlns:a16="http://schemas.microsoft.com/office/drawing/2014/main" val="2502492075"/>
                    </a:ext>
                  </a:extLst>
                </a:gridCol>
                <a:gridCol w="1979044">
                  <a:extLst>
                    <a:ext uri="{9D8B030D-6E8A-4147-A177-3AD203B41FA5}">
                      <a16:colId xmlns:a16="http://schemas.microsoft.com/office/drawing/2014/main" val="1304292045"/>
                    </a:ext>
                  </a:extLst>
                </a:gridCol>
                <a:gridCol w="1783927">
                  <a:extLst>
                    <a:ext uri="{9D8B030D-6E8A-4147-A177-3AD203B41FA5}">
                      <a16:colId xmlns:a16="http://schemas.microsoft.com/office/drawing/2014/main" val="393004272"/>
                    </a:ext>
                  </a:extLst>
                </a:gridCol>
              </a:tblGrid>
              <a:tr h="295564">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Total Assets</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b="1" u="none" strike="noStrike" dirty="0">
                          <a:effectLst/>
                          <a:latin typeface="Times New Roman" panose="02020603050405020304" pitchFamily="18" charset="0"/>
                          <a:cs typeface="Times New Roman" panose="02020603050405020304" pitchFamily="18" charset="0"/>
                        </a:rPr>
                        <a:t>$351,000 </a:t>
                      </a:r>
                      <a:endParaRPr lang="en-US" sz="2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05286912"/>
                  </a:ext>
                </a:extLst>
              </a:tr>
              <a:tr h="295564">
                <a:tc>
                  <a:txBody>
                    <a:bodyPr/>
                    <a:lstStyle/>
                    <a:p>
                      <a:pPr algn="l" fontAlgn="b"/>
                      <a:r>
                        <a:rPr lang="en-US" sz="2200" u="none" strike="noStrike">
                          <a:effectLst/>
                          <a:latin typeface="Times New Roman" panose="02020603050405020304" pitchFamily="18" charset="0"/>
                          <a:cs typeface="Times New Roman" panose="02020603050405020304" pitchFamily="18" charset="0"/>
                        </a:rPr>
                        <a:t>Less: Non income producing capital</a:t>
                      </a:r>
                      <a:endParaRPr lang="en-US" sz="2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200" u="none" strike="noStrike">
                          <a:effectLst/>
                          <a:latin typeface="Times New Roman" panose="02020603050405020304" pitchFamily="18" charset="0"/>
                          <a:cs typeface="Times New Roman" panose="02020603050405020304" pitchFamily="18" charset="0"/>
                        </a:rPr>
                        <a:t> </a:t>
                      </a:r>
                      <a:endParaRPr lang="en-US" sz="2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200" u="none" strike="noStrike">
                          <a:effectLst/>
                          <a:latin typeface="Times New Roman" panose="02020603050405020304" pitchFamily="18" charset="0"/>
                          <a:cs typeface="Times New Roman" panose="02020603050405020304" pitchFamily="18" charset="0"/>
                        </a:rPr>
                        <a:t> </a:t>
                      </a:r>
                      <a:endParaRPr lang="en-US" sz="2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890680457"/>
                  </a:ext>
                </a:extLst>
              </a:tr>
              <a:tr h="295564">
                <a:tc>
                  <a:txBody>
                    <a:bodyPr/>
                    <a:lstStyle/>
                    <a:p>
                      <a:pPr algn="l" fontAlgn="b"/>
                      <a:r>
                        <a:rPr lang="en-US" sz="2200" u="none" strike="noStrike" dirty="0">
                          <a:effectLst/>
                          <a:latin typeface="Times New Roman" panose="02020603050405020304" pitchFamily="18" charset="0"/>
                          <a:cs typeface="Times New Roman" panose="02020603050405020304" pitchFamily="18" charset="0"/>
                        </a:rPr>
                        <a:t>Mortgage pay off</a:t>
                      </a:r>
                      <a:endParaRPr lang="en-US" sz="2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u="none" strike="noStrike">
                          <a:effectLst/>
                          <a:latin typeface="Times New Roman" panose="02020603050405020304" pitchFamily="18" charset="0"/>
                          <a:cs typeface="Times New Roman" panose="02020603050405020304" pitchFamily="18" charset="0"/>
                        </a:rPr>
                        <a:t>$100,000 </a:t>
                      </a:r>
                      <a:endParaRPr lang="en-US" sz="2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200" u="none" strike="noStrike">
                          <a:effectLst/>
                          <a:latin typeface="Times New Roman" panose="02020603050405020304" pitchFamily="18" charset="0"/>
                          <a:cs typeface="Times New Roman" panose="02020603050405020304" pitchFamily="18" charset="0"/>
                        </a:rPr>
                        <a:t> </a:t>
                      </a:r>
                      <a:endParaRPr lang="en-US" sz="2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479651824"/>
                  </a:ext>
                </a:extLst>
              </a:tr>
              <a:tr h="295564">
                <a:tc>
                  <a:txBody>
                    <a:bodyPr/>
                    <a:lstStyle/>
                    <a:p>
                      <a:pPr algn="l" fontAlgn="b"/>
                      <a:r>
                        <a:rPr lang="en-US" sz="2200" u="none" strike="noStrike">
                          <a:effectLst/>
                          <a:latin typeface="Times New Roman" panose="02020603050405020304" pitchFamily="18" charset="0"/>
                          <a:cs typeface="Times New Roman" panose="02020603050405020304" pitchFamily="18" charset="0"/>
                        </a:rPr>
                        <a:t>Car and Credit card loan</a:t>
                      </a:r>
                      <a:endParaRPr lang="en-US" sz="2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u="none" strike="noStrike">
                          <a:effectLst/>
                          <a:latin typeface="Times New Roman" panose="02020603050405020304" pitchFamily="18" charset="0"/>
                          <a:cs typeface="Times New Roman" panose="02020603050405020304" pitchFamily="18" charset="0"/>
                        </a:rPr>
                        <a:t>$16,000 </a:t>
                      </a:r>
                      <a:endParaRPr lang="en-US" sz="2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200" u="none" strike="noStrike">
                          <a:effectLst/>
                          <a:latin typeface="Times New Roman" panose="02020603050405020304" pitchFamily="18" charset="0"/>
                          <a:cs typeface="Times New Roman" panose="02020603050405020304" pitchFamily="18" charset="0"/>
                        </a:rPr>
                        <a:t> </a:t>
                      </a:r>
                      <a:endParaRPr lang="en-US" sz="2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680725158"/>
                  </a:ext>
                </a:extLst>
              </a:tr>
              <a:tr h="295564">
                <a:tc>
                  <a:txBody>
                    <a:bodyPr/>
                    <a:lstStyle/>
                    <a:p>
                      <a:pPr algn="l" fontAlgn="b"/>
                      <a:r>
                        <a:rPr lang="en-US" sz="2200" u="none" strike="noStrike">
                          <a:effectLst/>
                          <a:latin typeface="Times New Roman" panose="02020603050405020304" pitchFamily="18" charset="0"/>
                          <a:cs typeface="Times New Roman" panose="02020603050405020304" pitchFamily="18" charset="0"/>
                        </a:rPr>
                        <a:t>Value of home</a:t>
                      </a:r>
                      <a:endParaRPr lang="en-US" sz="2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u="none" strike="noStrike">
                          <a:effectLst/>
                          <a:latin typeface="Times New Roman" panose="02020603050405020304" pitchFamily="18" charset="0"/>
                          <a:cs typeface="Times New Roman" panose="02020603050405020304" pitchFamily="18" charset="0"/>
                        </a:rPr>
                        <a:t>$250,000 </a:t>
                      </a:r>
                      <a:endParaRPr lang="en-US" sz="2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u="none" strike="noStrike">
                          <a:effectLst/>
                          <a:latin typeface="Times New Roman" panose="02020603050405020304" pitchFamily="18" charset="0"/>
                          <a:cs typeface="Times New Roman" panose="02020603050405020304" pitchFamily="18" charset="0"/>
                        </a:rPr>
                        <a:t>$366,000 </a:t>
                      </a:r>
                      <a:endParaRPr lang="en-US" sz="2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637473435"/>
                  </a:ext>
                </a:extLst>
              </a:tr>
              <a:tr h="295564">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Total income producing capital</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200" b="1" u="none" strike="noStrike">
                          <a:effectLst/>
                          <a:latin typeface="Times New Roman" panose="02020603050405020304" pitchFamily="18" charset="0"/>
                          <a:cs typeface="Times New Roman" panose="02020603050405020304" pitchFamily="18" charset="0"/>
                        </a:rPr>
                        <a:t> </a:t>
                      </a:r>
                      <a:endParaRPr lang="en-US" sz="22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200" b="1" u="none" strike="noStrike" dirty="0">
                          <a:solidFill>
                            <a:srgbClr val="FF0000"/>
                          </a:solidFill>
                          <a:effectLst/>
                          <a:latin typeface="Times New Roman" panose="02020603050405020304" pitchFamily="18" charset="0"/>
                          <a:cs typeface="Times New Roman" panose="02020603050405020304" pitchFamily="18" charset="0"/>
                        </a:rPr>
                        <a:t>($15,000)</a:t>
                      </a:r>
                      <a:endParaRPr lang="en-US" sz="2200" b="1" i="0" u="none" strike="noStrike" dirty="0">
                        <a:solidFill>
                          <a:srgbClr val="FF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063895391"/>
                  </a:ext>
                </a:extLst>
              </a:tr>
            </a:tbl>
          </a:graphicData>
        </a:graphic>
      </p:graphicFrame>
    </p:spTree>
    <p:extLst>
      <p:ext uri="{BB962C8B-B14F-4D97-AF65-F5344CB8AC3E}">
        <p14:creationId xmlns:p14="http://schemas.microsoft.com/office/powerpoint/2010/main" val="1536436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1055"/>
            <a:ext cx="10515600" cy="5705908"/>
          </a:xfrm>
        </p:spPr>
        <p:txBody>
          <a:bodyPr/>
          <a:lstStyle/>
          <a:p>
            <a:pPr marL="0" indent="0">
              <a:buNone/>
            </a:pPr>
            <a:r>
              <a:rPr lang="en-US" dirty="0" smtClean="0">
                <a:latin typeface="Times New Roman" panose="02020603050405020304" pitchFamily="18" charset="0"/>
                <a:cs typeface="Times New Roman" panose="02020603050405020304" pitchFamily="18" charset="0"/>
              </a:rPr>
              <a:t>Step 3: Determine the amount of additional capital needed</a:t>
            </a:r>
            <a:endParaRPr lang="en-US"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707349601"/>
              </p:ext>
            </p:extLst>
          </p:nvPr>
        </p:nvGraphicFramePr>
        <p:xfrm>
          <a:off x="983673" y="1066800"/>
          <a:ext cx="10370127" cy="2617470"/>
        </p:xfrm>
        <a:graphic>
          <a:graphicData uri="http://schemas.openxmlformats.org/drawingml/2006/table">
            <a:tbl>
              <a:tblPr>
                <a:tableStyleId>{5C22544A-7EE6-4342-B048-85BDC9FD1C3A}</a:tableStyleId>
              </a:tblPr>
              <a:tblGrid>
                <a:gridCol w="8287423">
                  <a:extLst>
                    <a:ext uri="{9D8B030D-6E8A-4147-A177-3AD203B41FA5}">
                      <a16:colId xmlns:a16="http://schemas.microsoft.com/office/drawing/2014/main" val="3721460533"/>
                    </a:ext>
                  </a:extLst>
                </a:gridCol>
                <a:gridCol w="2082704">
                  <a:extLst>
                    <a:ext uri="{9D8B030D-6E8A-4147-A177-3AD203B41FA5}">
                      <a16:colId xmlns:a16="http://schemas.microsoft.com/office/drawing/2014/main" val="2947776341"/>
                    </a:ext>
                  </a:extLst>
                </a:gridCol>
              </a:tblGrid>
              <a:tr h="297873">
                <a:tc>
                  <a:txBody>
                    <a:bodyPr/>
                    <a:lstStyle/>
                    <a:p>
                      <a:pPr algn="ctr" fontAlgn="b"/>
                      <a:r>
                        <a:rPr lang="en-US" sz="2800" u="none" strike="noStrike">
                          <a:effectLst/>
                          <a:latin typeface="Times New Roman" panose="02020603050405020304" pitchFamily="18" charset="0"/>
                          <a:cs typeface="Times New Roman" panose="02020603050405020304" pitchFamily="18" charset="0"/>
                        </a:rPr>
                        <a:t>Particular </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800" u="none" strike="noStrike" dirty="0">
                          <a:effectLst/>
                          <a:latin typeface="Times New Roman" panose="02020603050405020304" pitchFamily="18" charset="0"/>
                          <a:cs typeface="Times New Roman" panose="02020603050405020304" pitchFamily="18" charset="0"/>
                        </a:rPr>
                        <a:t>Amount</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935361051"/>
                  </a:ext>
                </a:extLst>
              </a:tr>
              <a:tr h="297873">
                <a:tc>
                  <a:txBody>
                    <a:bodyPr/>
                    <a:lstStyle/>
                    <a:p>
                      <a:pPr algn="l" fontAlgn="b"/>
                      <a:r>
                        <a:rPr lang="en-US" sz="2800" u="none" strike="noStrike">
                          <a:effectLst/>
                          <a:latin typeface="Times New Roman" panose="02020603050405020304" pitchFamily="18" charset="0"/>
                          <a:cs typeface="Times New Roman" panose="02020603050405020304" pitchFamily="18" charset="0"/>
                        </a:rPr>
                        <a:t>Income objective for family</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dirty="0">
                          <a:effectLst/>
                          <a:latin typeface="Times New Roman" panose="02020603050405020304" pitchFamily="18" charset="0"/>
                          <a:cs typeface="Times New Roman" panose="02020603050405020304" pitchFamily="18" charset="0"/>
                        </a:rPr>
                        <a:t>$30,000 </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22093248"/>
                  </a:ext>
                </a:extLst>
              </a:tr>
              <a:tr h="297873">
                <a:tc>
                  <a:txBody>
                    <a:bodyPr/>
                    <a:lstStyle/>
                    <a:p>
                      <a:pPr algn="l" fontAlgn="b"/>
                      <a:r>
                        <a:rPr lang="en-US" sz="2800" u="none" strike="noStrike">
                          <a:effectLst/>
                          <a:latin typeface="Times New Roman" panose="02020603050405020304" pitchFamily="18" charset="0"/>
                          <a:cs typeface="Times New Roman" panose="02020603050405020304" pitchFamily="18" charset="0"/>
                        </a:rPr>
                        <a:t>Capital now available for income</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a:effectLst/>
                          <a:latin typeface="Times New Roman" panose="02020603050405020304" pitchFamily="18" charset="0"/>
                          <a:cs typeface="Times New Roman" panose="02020603050405020304" pitchFamily="18" charset="0"/>
                        </a:rPr>
                        <a:t>0</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232798395"/>
                  </a:ext>
                </a:extLst>
              </a:tr>
              <a:tr h="297873">
                <a:tc>
                  <a:txBody>
                    <a:bodyPr/>
                    <a:lstStyle/>
                    <a:p>
                      <a:pPr algn="l" fontAlgn="b"/>
                      <a:r>
                        <a:rPr lang="en-US" sz="2800" u="none" strike="noStrike">
                          <a:effectLst/>
                          <a:latin typeface="Times New Roman" panose="02020603050405020304" pitchFamily="18" charset="0"/>
                          <a:cs typeface="Times New Roman" panose="02020603050405020304" pitchFamily="18" charset="0"/>
                        </a:rPr>
                        <a:t>Social security survivor benefit</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a:effectLst/>
                          <a:latin typeface="Times New Roman" panose="02020603050405020304" pitchFamily="18" charset="0"/>
                          <a:cs typeface="Times New Roman" panose="02020603050405020304" pitchFamily="18" charset="0"/>
                        </a:rPr>
                        <a:t>$10,000 </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652649924"/>
                  </a:ext>
                </a:extLst>
              </a:tr>
              <a:tr h="297873">
                <a:tc>
                  <a:txBody>
                    <a:bodyPr/>
                    <a:lstStyle/>
                    <a:p>
                      <a:pPr algn="l" fontAlgn="b"/>
                      <a:r>
                        <a:rPr lang="en-US" sz="2800" u="none" strike="noStrike">
                          <a:effectLst/>
                          <a:latin typeface="Times New Roman" panose="02020603050405020304" pitchFamily="18" charset="0"/>
                          <a:cs typeface="Times New Roman" panose="02020603050405020304" pitchFamily="18" charset="0"/>
                        </a:rPr>
                        <a:t>Income shortage</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a:effectLst/>
                          <a:latin typeface="Times New Roman" panose="02020603050405020304" pitchFamily="18" charset="0"/>
                          <a:cs typeface="Times New Roman" panose="02020603050405020304" pitchFamily="18" charset="0"/>
                        </a:rPr>
                        <a:t>$20,000 </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735720283"/>
                  </a:ext>
                </a:extLst>
              </a:tr>
              <a:tr h="297873">
                <a:tc>
                  <a:txBody>
                    <a:bodyPr/>
                    <a:lstStyle/>
                    <a:p>
                      <a:pPr algn="l" fontAlgn="b"/>
                      <a:r>
                        <a:rPr lang="en-US" sz="2800" u="none" strike="noStrike" dirty="0">
                          <a:effectLst/>
                          <a:latin typeface="Times New Roman" panose="02020603050405020304" pitchFamily="18" charset="0"/>
                          <a:cs typeface="Times New Roman" panose="02020603050405020304" pitchFamily="18" charset="0"/>
                        </a:rPr>
                        <a:t>Total new capital required (20000/0.05)</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dirty="0">
                          <a:effectLst/>
                          <a:latin typeface="Times New Roman" panose="02020603050405020304" pitchFamily="18" charset="0"/>
                          <a:cs typeface="Times New Roman" panose="02020603050405020304" pitchFamily="18" charset="0"/>
                        </a:rPr>
                        <a:t>$400,000 </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527271717"/>
                  </a:ext>
                </a:extLst>
              </a:tr>
            </a:tbl>
          </a:graphicData>
        </a:graphic>
      </p:graphicFrame>
    </p:spTree>
    <p:extLst>
      <p:ext uri="{BB962C8B-B14F-4D97-AF65-F5344CB8AC3E}">
        <p14:creationId xmlns:p14="http://schemas.microsoft.com/office/powerpoint/2010/main" val="2563125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B0977-B4D5-4466-BB2A-806F4D26C8FB}"/>
              </a:ext>
            </a:extLst>
          </p:cNvPr>
          <p:cNvSpPr>
            <a:spLocks noGrp="1"/>
          </p:cNvSpPr>
          <p:nvPr>
            <p:ph type="title"/>
          </p:nvPr>
        </p:nvSpPr>
        <p:spPr>
          <a:xfrm>
            <a:off x="838200" y="365125"/>
            <a:ext cx="10515600" cy="640715"/>
          </a:xfrm>
        </p:spPr>
        <p:txBody>
          <a:bodyPr>
            <a:normAutofit/>
          </a:bodyPr>
          <a:lstStyle/>
          <a:p>
            <a:pPr algn="ctr"/>
            <a:r>
              <a:rPr lang="en-US" sz="3200" b="1" dirty="0">
                <a:latin typeface="Times New Roman" panose="02020603050405020304" pitchFamily="18" charset="0"/>
                <a:cs typeface="Times New Roman" panose="02020603050405020304" pitchFamily="18" charset="0"/>
              </a:rPr>
              <a:t>Features of Life Insurance</a:t>
            </a:r>
          </a:p>
        </p:txBody>
      </p:sp>
      <p:sp>
        <p:nvSpPr>
          <p:cNvPr id="3" name="Content Placeholder 2">
            <a:extLst>
              <a:ext uri="{FF2B5EF4-FFF2-40B4-BE49-F238E27FC236}">
                <a16:creationId xmlns:a16="http://schemas.microsoft.com/office/drawing/2014/main" id="{42AC1B99-CD10-43D0-AD48-0F16DD9EC0AE}"/>
              </a:ext>
            </a:extLst>
          </p:cNvPr>
          <p:cNvSpPr>
            <a:spLocks noGrp="1"/>
          </p:cNvSpPr>
          <p:nvPr>
            <p:ph idx="1"/>
          </p:nvPr>
        </p:nvSpPr>
        <p:spPr>
          <a:xfrm>
            <a:off x="838200" y="1249680"/>
            <a:ext cx="10515600" cy="5334000"/>
          </a:xfrm>
        </p:spPr>
        <p:txBody>
          <a:bodyPr>
            <a:normAutofit fontScale="92500" lnSpcReduction="20000"/>
          </a:bodyPr>
          <a:lstStyle/>
          <a:p>
            <a:pPr algn="just"/>
            <a:r>
              <a:rPr lang="en-US" b="1" dirty="0">
                <a:latin typeface="Times New Roman" panose="02020603050405020304" pitchFamily="18" charset="0"/>
                <a:cs typeface="Times New Roman" panose="02020603050405020304" pitchFamily="18" charset="0"/>
              </a:rPr>
              <a:t>Insurer or Insurance Company: </a:t>
            </a:r>
            <a:r>
              <a:rPr lang="en-US" dirty="0">
                <a:latin typeface="Times New Roman" panose="02020603050405020304" pitchFamily="18" charset="0"/>
                <a:cs typeface="Times New Roman" panose="02020603050405020304" pitchFamily="18" charset="0"/>
              </a:rPr>
              <a:t>An entity that provides the life insurance to the policy holder is known as insurer.</a:t>
            </a:r>
          </a:p>
          <a:p>
            <a:pPr algn="just"/>
            <a:r>
              <a:rPr lang="en-US" b="1" dirty="0">
                <a:latin typeface="Times New Roman" panose="02020603050405020304" pitchFamily="18" charset="0"/>
                <a:cs typeface="Times New Roman" panose="02020603050405020304" pitchFamily="18" charset="0"/>
              </a:rPr>
              <a:t>Insured: </a:t>
            </a:r>
            <a:r>
              <a:rPr lang="en-US" dirty="0">
                <a:latin typeface="Times New Roman" panose="02020603050405020304" pitchFamily="18" charset="0"/>
                <a:cs typeface="Times New Roman" panose="02020603050405020304" pitchFamily="18" charset="0"/>
              </a:rPr>
              <a:t>An insured is a person or policy holder who buys the insurance policy.</a:t>
            </a:r>
          </a:p>
          <a:p>
            <a:pPr algn="just"/>
            <a:r>
              <a:rPr lang="en-US" b="1" dirty="0">
                <a:latin typeface="Times New Roman" panose="02020603050405020304" pitchFamily="18" charset="0"/>
                <a:cs typeface="Times New Roman" panose="02020603050405020304" pitchFamily="18" charset="0"/>
              </a:rPr>
              <a:t>Insurance Policy: </a:t>
            </a:r>
            <a:r>
              <a:rPr lang="en-US" dirty="0">
                <a:latin typeface="Times New Roman" panose="02020603050405020304" pitchFamily="18" charset="0"/>
                <a:cs typeface="Times New Roman" panose="02020603050405020304" pitchFamily="18" charset="0"/>
              </a:rPr>
              <a:t>Insurance policy is the contract between the insurance company and policy holder that contains the terms and conditions of the insurance.</a:t>
            </a:r>
          </a:p>
          <a:p>
            <a:pPr algn="just"/>
            <a:r>
              <a:rPr lang="en-US" b="1" dirty="0">
                <a:latin typeface="Times New Roman" panose="02020603050405020304" pitchFamily="18" charset="0"/>
                <a:cs typeface="Times New Roman" panose="02020603050405020304" pitchFamily="18" charset="0"/>
              </a:rPr>
              <a:t>Insurance premium:</a:t>
            </a:r>
            <a:r>
              <a:rPr lang="en-US" dirty="0">
                <a:latin typeface="Times New Roman" panose="02020603050405020304" pitchFamily="18" charset="0"/>
                <a:cs typeface="Times New Roman" panose="02020603050405020304" pitchFamily="18" charset="0"/>
              </a:rPr>
              <a:t> The money you pay regularly to keep the life insurance policy active</a:t>
            </a:r>
          </a:p>
          <a:p>
            <a:pPr algn="just"/>
            <a:r>
              <a:rPr lang="en-US" b="1" dirty="0">
                <a:latin typeface="Times New Roman" panose="02020603050405020304" pitchFamily="18" charset="0"/>
                <a:cs typeface="Times New Roman" panose="02020603050405020304" pitchFamily="18" charset="0"/>
              </a:rPr>
              <a:t>Insured amount:</a:t>
            </a:r>
            <a:r>
              <a:rPr lang="en-US" dirty="0">
                <a:latin typeface="Times New Roman" panose="02020603050405020304" pitchFamily="18" charset="0"/>
                <a:cs typeface="Times New Roman" panose="02020603050405020304" pitchFamily="18" charset="0"/>
              </a:rPr>
              <a:t> The fixed amount of money paid to the family or nominee when the insured person dies.</a:t>
            </a:r>
          </a:p>
          <a:p>
            <a:pPr algn="just"/>
            <a:r>
              <a:rPr lang="en-US" b="1" dirty="0">
                <a:latin typeface="Times New Roman" panose="02020603050405020304" pitchFamily="18" charset="0"/>
                <a:cs typeface="Times New Roman" panose="02020603050405020304" pitchFamily="18" charset="0"/>
              </a:rPr>
              <a:t>Insurance period:</a:t>
            </a:r>
            <a:r>
              <a:rPr lang="en-US" dirty="0">
                <a:latin typeface="Times New Roman" panose="02020603050405020304" pitchFamily="18" charset="0"/>
                <a:cs typeface="Times New Roman" panose="02020603050405020304" pitchFamily="18" charset="0"/>
              </a:rPr>
              <a:t> The length of time for which the life insurance policy provides coverage.</a:t>
            </a:r>
          </a:p>
          <a:p>
            <a:pPr algn="just"/>
            <a:r>
              <a:rPr lang="en-US" b="1" dirty="0">
                <a:latin typeface="Times New Roman" panose="02020603050405020304" pitchFamily="18" charset="0"/>
                <a:cs typeface="Times New Roman" panose="02020603050405020304" pitchFamily="18" charset="0"/>
              </a:rPr>
              <a:t>Insurance policy loan:</a:t>
            </a:r>
            <a:r>
              <a:rPr lang="en-US" dirty="0">
                <a:latin typeface="Times New Roman" panose="02020603050405020304" pitchFamily="18" charset="0"/>
                <a:cs typeface="Times New Roman" panose="02020603050405020304" pitchFamily="18" charset="0"/>
              </a:rPr>
              <a:t> A loan you can take from the insurance company using your policy as security. Maximum of 90% of surrender value (premium paid + accrued bonus) is provided as loan.</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9906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21566"/>
          </a:xfrm>
        </p:spPr>
        <p:txBody>
          <a:bodyPr>
            <a:normAutofit fontScale="90000"/>
          </a:bodyPr>
          <a:lstStyle/>
          <a:p>
            <a:pPr algn="ctr"/>
            <a:r>
              <a:rPr lang="en-US" sz="3200" b="1" dirty="0" smtClean="0">
                <a:latin typeface="Times New Roman" panose="02020603050405020304" pitchFamily="18" charset="0"/>
                <a:cs typeface="Times New Roman" panose="02020603050405020304" pitchFamily="18" charset="0"/>
              </a:rPr>
              <a:t>Types of life insurance</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233055"/>
            <a:ext cx="10515600" cy="5195454"/>
          </a:xfrm>
        </p:spPr>
        <p:txBody>
          <a:bodyPr>
            <a:normAutofit lnSpcReduction="10000"/>
          </a:bodyPr>
          <a:lstStyle/>
          <a:p>
            <a:pPr marL="514350" indent="-514350" algn="just">
              <a:buAutoNum type="arabicPeriod"/>
            </a:pPr>
            <a:r>
              <a:rPr lang="en-US" b="1" dirty="0" smtClean="0">
                <a:latin typeface="Times New Roman" panose="02020603050405020304" pitchFamily="18" charset="0"/>
                <a:cs typeface="Times New Roman" panose="02020603050405020304" pitchFamily="18" charset="0"/>
              </a:rPr>
              <a:t>Term insurance: </a:t>
            </a:r>
            <a:r>
              <a:rPr lang="en-US" dirty="0">
                <a:solidFill>
                  <a:srgbClr val="FF0000"/>
                </a:solidFill>
                <a:latin typeface="Times New Roman" panose="02020603050405020304" pitchFamily="18" charset="0"/>
                <a:cs typeface="Times New Roman" panose="02020603050405020304" pitchFamily="18" charset="0"/>
              </a:rPr>
              <a:t>Term life insurance </a:t>
            </a:r>
            <a:r>
              <a:rPr lang="en-US" dirty="0" smtClean="0">
                <a:solidFill>
                  <a:srgbClr val="FF0000"/>
                </a:solidFill>
                <a:latin typeface="Times New Roman" panose="02020603050405020304" pitchFamily="18" charset="0"/>
                <a:cs typeface="Times New Roman" panose="02020603050405020304" pitchFamily="18" charset="0"/>
              </a:rPr>
              <a:t>provides </a:t>
            </a:r>
            <a:r>
              <a:rPr lang="en-US" dirty="0">
                <a:solidFill>
                  <a:srgbClr val="FF0000"/>
                </a:solidFill>
                <a:latin typeface="Times New Roman" panose="02020603050405020304" pitchFamily="18" charset="0"/>
                <a:cs typeface="Times New Roman" panose="02020603050405020304" pitchFamily="18" charset="0"/>
              </a:rPr>
              <a:t>financial protection only for a specific period (the </a:t>
            </a:r>
            <a:r>
              <a:rPr lang="en-US" i="1" dirty="0" smtClean="0">
                <a:solidFill>
                  <a:srgbClr val="FF0000"/>
                </a:solidFill>
                <a:latin typeface="Times New Roman" panose="02020603050405020304" pitchFamily="18" charset="0"/>
                <a:cs typeface="Times New Roman" panose="02020603050405020304" pitchFamily="18" charset="0"/>
              </a:rPr>
              <a:t>term</a:t>
            </a:r>
            <a:r>
              <a:rPr lang="en-US" dirty="0" smtClean="0">
                <a:solidFill>
                  <a:srgbClr val="FF0000"/>
                </a:solidFill>
                <a:latin typeface="Times New Roman" panose="02020603050405020304" pitchFamily="18" charset="0"/>
                <a:cs typeface="Times New Roman" panose="02020603050405020304" pitchFamily="18" charset="0"/>
              </a:rPr>
              <a:t>) - or </a:t>
            </a:r>
            <a:r>
              <a:rPr lang="en-US" dirty="0">
                <a:solidFill>
                  <a:srgbClr val="FF0000"/>
                </a:solidFill>
                <a:latin typeface="Times New Roman" panose="02020603050405020304" pitchFamily="18" charset="0"/>
                <a:cs typeface="Times New Roman" panose="02020603050405020304" pitchFamily="18" charset="0"/>
              </a:rPr>
              <a:t>example, </a:t>
            </a:r>
            <a:r>
              <a:rPr lang="en-US" dirty="0" smtClean="0">
                <a:solidFill>
                  <a:srgbClr val="FF0000"/>
                </a:solidFill>
                <a:latin typeface="Times New Roman" panose="02020603050405020304" pitchFamily="18" charset="0"/>
                <a:cs typeface="Times New Roman" panose="02020603050405020304" pitchFamily="18" charset="0"/>
              </a:rPr>
              <a:t>1, 5,10</a:t>
            </a:r>
            <a:r>
              <a:rPr lang="en-US" dirty="0">
                <a:solidFill>
                  <a:srgbClr val="FF0000"/>
                </a:solidFill>
                <a:latin typeface="Times New Roman" panose="02020603050405020304" pitchFamily="18" charset="0"/>
                <a:cs typeface="Times New Roman" panose="02020603050405020304" pitchFamily="18" charset="0"/>
              </a:rPr>
              <a:t>, 20, or 30 years.</a:t>
            </a:r>
            <a:r>
              <a:rPr lang="en-US" dirty="0">
                <a:latin typeface="Times New Roman" panose="02020603050405020304" pitchFamily="18" charset="0"/>
                <a:cs typeface="Times New Roman" panose="02020603050405020304" pitchFamily="18" charset="0"/>
              </a:rPr>
              <a:t> </a:t>
            </a:r>
            <a:r>
              <a:rPr lang="en-US" dirty="0" smtClean="0">
                <a:solidFill>
                  <a:srgbClr val="FF0000"/>
                </a:solidFill>
                <a:latin typeface="Times New Roman" panose="02020603050405020304" pitchFamily="18" charset="0"/>
                <a:cs typeface="Times New Roman" panose="02020603050405020304" pitchFamily="18" charset="0"/>
              </a:rPr>
              <a:t>If </a:t>
            </a:r>
            <a:r>
              <a:rPr lang="en-US" dirty="0">
                <a:solidFill>
                  <a:srgbClr val="FF0000"/>
                </a:solidFill>
                <a:latin typeface="Times New Roman" panose="02020603050405020304" pitchFamily="18" charset="0"/>
                <a:cs typeface="Times New Roman" panose="02020603050405020304" pitchFamily="18" charset="0"/>
              </a:rPr>
              <a:t>the person insured dies during that term, the insurance company pays a death benefit (a lump sum) to the </a:t>
            </a:r>
            <a:r>
              <a:rPr lang="en-US" dirty="0" smtClean="0">
                <a:solidFill>
                  <a:srgbClr val="FF0000"/>
                </a:solidFill>
                <a:latin typeface="Times New Roman" panose="02020603050405020304" pitchFamily="18" charset="0"/>
                <a:cs typeface="Times New Roman" panose="02020603050405020304" pitchFamily="18" charset="0"/>
              </a:rPr>
              <a:t>beneficiaries. If </a:t>
            </a:r>
            <a:r>
              <a:rPr lang="en-US" dirty="0">
                <a:solidFill>
                  <a:srgbClr val="FF0000"/>
                </a:solidFill>
                <a:latin typeface="Times New Roman" panose="02020603050405020304" pitchFamily="18" charset="0"/>
                <a:cs typeface="Times New Roman" panose="02020603050405020304" pitchFamily="18" charset="0"/>
              </a:rPr>
              <a:t>the term ends and the policyholder is still alive, typically no benefit is paid and coverage ends unless you renew or convert </a:t>
            </a:r>
            <a:r>
              <a:rPr lang="en-US" dirty="0" smtClean="0">
                <a:solidFill>
                  <a:srgbClr val="FF0000"/>
                </a:solidFill>
                <a:latin typeface="Times New Roman" panose="02020603050405020304" pitchFamily="18" charset="0"/>
                <a:cs typeface="Times New Roman" panose="02020603050405020304" pitchFamily="18" charset="0"/>
              </a:rPr>
              <a:t>it.</a:t>
            </a:r>
          </a:p>
          <a:p>
            <a:pPr marL="457200" lvl="1" indent="0" algn="just">
              <a:buNone/>
            </a:pPr>
            <a:r>
              <a:rPr lang="en-US" sz="2800" dirty="0" smtClean="0">
                <a:latin typeface="Times New Roman" panose="02020603050405020304" pitchFamily="18" charset="0"/>
                <a:cs typeface="Times New Roman" panose="02020603050405020304" pitchFamily="18" charset="0"/>
              </a:rPr>
              <a:t>Term insurance is appropriate when income is limited, when the need is temporary to get insured because it has no cash values as it cannot be used for retirement or saving purpose.</a:t>
            </a:r>
          </a:p>
          <a:p>
            <a:pPr marL="457200" lvl="1" indent="0" algn="just">
              <a:buNone/>
            </a:pPr>
            <a:r>
              <a:rPr lang="en-US" sz="2800" b="1" dirty="0" smtClean="0">
                <a:latin typeface="Times New Roman" panose="02020603050405020304" pitchFamily="18" charset="0"/>
                <a:cs typeface="Times New Roman" panose="02020603050405020304" pitchFamily="18" charset="0"/>
              </a:rPr>
              <a:t>Characteristics of term insurance:</a:t>
            </a:r>
          </a:p>
          <a:p>
            <a:pPr marL="1428750" lvl="2" indent="-514350" algn="just">
              <a:buAutoNum type="romanLcPeriod"/>
            </a:pPr>
            <a:r>
              <a:rPr lang="en-US" sz="2400" b="1" dirty="0" smtClean="0">
                <a:latin typeface="Times New Roman" panose="02020603050405020304" pitchFamily="18" charset="0"/>
                <a:cs typeface="Times New Roman" panose="02020603050405020304" pitchFamily="18" charset="0"/>
              </a:rPr>
              <a:t>Protection period is temporary: </a:t>
            </a:r>
            <a:r>
              <a:rPr lang="en-US" sz="2400" dirty="0" smtClean="0">
                <a:latin typeface="Times New Roman" panose="02020603050405020304" pitchFamily="18" charset="0"/>
                <a:cs typeface="Times New Roman" panose="02020603050405020304" pitchFamily="18" charset="0"/>
              </a:rPr>
              <a:t>Like 1, 5, 10 years or defined time period, unless it is not renewed, protection expires after that time.</a:t>
            </a:r>
          </a:p>
          <a:p>
            <a:pPr marL="1428750" lvl="2" indent="-514350" algn="just">
              <a:buAutoNum type="romanLcPeriod"/>
            </a:pPr>
            <a:r>
              <a:rPr lang="en-US" sz="2400" b="1" dirty="0" smtClean="0">
                <a:latin typeface="Times New Roman" panose="02020603050405020304" pitchFamily="18" charset="0"/>
                <a:cs typeface="Times New Roman" panose="02020603050405020304" pitchFamily="18" charset="0"/>
              </a:rPr>
              <a:t>Renewable: </a:t>
            </a:r>
            <a:r>
              <a:rPr lang="en-US" sz="2400" dirty="0" smtClean="0">
                <a:latin typeface="Times New Roman" panose="02020603050405020304" pitchFamily="18" charset="0"/>
                <a:cs typeface="Times New Roman" panose="02020603050405020304" pitchFamily="18" charset="0"/>
              </a:rPr>
              <a:t>Term insurance are renewable in nature</a:t>
            </a:r>
          </a:p>
          <a:p>
            <a:pPr marL="1428750" lvl="2" indent="-514350" algn="just">
              <a:buAutoNum type="romanLcPeriod"/>
            </a:pPr>
            <a:r>
              <a:rPr lang="en-US" sz="2400" b="1" dirty="0" smtClean="0">
                <a:latin typeface="Times New Roman" panose="02020603050405020304" pitchFamily="18" charset="0"/>
                <a:cs typeface="Times New Roman" panose="02020603050405020304" pitchFamily="18" charset="0"/>
              </a:rPr>
              <a:t>Convertible: </a:t>
            </a:r>
            <a:r>
              <a:rPr lang="en-US" sz="2400" dirty="0" smtClean="0">
                <a:latin typeface="Times New Roman" panose="02020603050405020304" pitchFamily="18" charset="0"/>
                <a:cs typeface="Times New Roman" panose="02020603050405020304" pitchFamily="18" charset="0"/>
              </a:rPr>
              <a:t>It can also be converted into cash value policy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17898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6473"/>
            <a:ext cx="10515600" cy="6192982"/>
          </a:xfrm>
        </p:spPr>
        <p:txBody>
          <a:bodyPr>
            <a:normAutofit fontScale="92500" lnSpcReduction="20000"/>
          </a:bodyPr>
          <a:lstStyle/>
          <a:p>
            <a:pPr marL="0" indent="0" algn="just">
              <a:buNone/>
            </a:pPr>
            <a:r>
              <a:rPr lang="en-US" b="1" dirty="0" smtClean="0">
                <a:latin typeface="Times New Roman" panose="02020603050405020304" pitchFamily="18" charset="0"/>
                <a:cs typeface="Times New Roman" panose="02020603050405020304" pitchFamily="18" charset="0"/>
              </a:rPr>
              <a:t>Types of term insurance: </a:t>
            </a:r>
          </a:p>
          <a:p>
            <a:pPr marL="514350" indent="-514350" algn="just">
              <a:buAutoNum type="arabicPeriod"/>
            </a:pPr>
            <a:r>
              <a:rPr lang="en-US" b="1" dirty="0" smtClean="0">
                <a:latin typeface="Times New Roman" panose="02020603050405020304" pitchFamily="18" charset="0"/>
                <a:cs typeface="Times New Roman" panose="02020603050405020304" pitchFamily="18" charset="0"/>
              </a:rPr>
              <a:t>Yearly </a:t>
            </a:r>
            <a:r>
              <a:rPr lang="en-US" b="1" dirty="0">
                <a:latin typeface="Times New Roman" panose="02020603050405020304" pitchFamily="18" charset="0"/>
                <a:cs typeface="Times New Roman" panose="02020603050405020304" pitchFamily="18" charset="0"/>
              </a:rPr>
              <a:t>renewable term: </a:t>
            </a:r>
            <a:r>
              <a:rPr lang="en-US" dirty="0" smtClean="0">
                <a:latin typeface="Times New Roman" panose="02020603050405020304" pitchFamily="18" charset="0"/>
                <a:cs typeface="Times New Roman" panose="02020603050405020304" pitchFamily="18" charset="0"/>
              </a:rPr>
              <a:t>It is </a:t>
            </a:r>
            <a:r>
              <a:rPr lang="en-US" dirty="0">
                <a:latin typeface="Times New Roman" panose="02020603050405020304" pitchFamily="18" charset="0"/>
                <a:cs typeface="Times New Roman" panose="02020603050405020304" pitchFamily="18" charset="0"/>
              </a:rPr>
              <a:t>issued for a one-year period, and the policyholder can renew for successive one-year periods to some stated age. Premiums increase with age at each renewal date.</a:t>
            </a:r>
            <a:endParaRPr lang="en-US" dirty="0" smtClean="0">
              <a:latin typeface="Times New Roman" panose="02020603050405020304" pitchFamily="18" charset="0"/>
              <a:cs typeface="Times New Roman" panose="02020603050405020304" pitchFamily="18" charset="0"/>
            </a:endParaRPr>
          </a:p>
          <a:p>
            <a:pPr marL="514350" indent="-514350" algn="just">
              <a:buAutoNum type="arabicPeriod"/>
            </a:pPr>
            <a:r>
              <a:rPr lang="en-US" b="1" dirty="0" smtClean="0">
                <a:latin typeface="Times New Roman" panose="02020603050405020304" pitchFamily="18" charset="0"/>
                <a:cs typeface="Times New Roman" panose="02020603050405020304" pitchFamily="18" charset="0"/>
              </a:rPr>
              <a:t>5,10,15 or 20 years term</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Term insurance can also be issued for 5, 10, 15, 20, 25, or 30 years. The premiums paid during the term period are level, but they increase when the policy is </a:t>
            </a:r>
            <a:r>
              <a:rPr lang="en-US" dirty="0" smtClean="0">
                <a:latin typeface="Times New Roman" panose="02020603050405020304" pitchFamily="18" charset="0"/>
                <a:cs typeface="Times New Roman" panose="02020603050405020304" pitchFamily="18" charset="0"/>
              </a:rPr>
              <a:t>renewed.</a:t>
            </a:r>
          </a:p>
          <a:p>
            <a:pPr marL="514350" indent="-514350" algn="just">
              <a:buAutoNum type="arabicPeriod"/>
            </a:pPr>
            <a:r>
              <a:rPr lang="en-US" b="1" dirty="0" smtClean="0">
                <a:latin typeface="Times New Roman" panose="02020603050405020304" pitchFamily="18" charset="0"/>
                <a:cs typeface="Times New Roman" panose="02020603050405020304" pitchFamily="18" charset="0"/>
              </a:rPr>
              <a:t>Term to </a:t>
            </a:r>
            <a:r>
              <a:rPr lang="en-US" b="1" dirty="0">
                <a:latin typeface="Times New Roman" panose="02020603050405020304" pitchFamily="18" charset="0"/>
                <a:cs typeface="Times New Roman" panose="02020603050405020304" pitchFamily="18" charset="0"/>
              </a:rPr>
              <a:t>age 65: </a:t>
            </a:r>
            <a:r>
              <a:rPr lang="en-US" dirty="0">
                <a:latin typeface="Times New Roman" panose="02020603050405020304" pitchFamily="18" charset="0"/>
                <a:cs typeface="Times New Roman" panose="02020603050405020304" pitchFamily="18" charset="0"/>
              </a:rPr>
              <a:t>A term to age 65 policy provides protection to age 65, at which time the policy expires. The policy can be converted to a permanent plan of insurance, but the decision to convert must be exercised before age 65.</a:t>
            </a:r>
            <a:endParaRPr lang="en-US" dirty="0" smtClean="0">
              <a:latin typeface="Times New Roman" panose="02020603050405020304" pitchFamily="18" charset="0"/>
              <a:cs typeface="Times New Roman" panose="02020603050405020304" pitchFamily="18" charset="0"/>
            </a:endParaRPr>
          </a:p>
          <a:p>
            <a:pPr marL="514350" indent="-514350" algn="just">
              <a:buAutoNum type="arabicPeriod"/>
            </a:pPr>
            <a:r>
              <a:rPr lang="en-US" b="1" dirty="0">
                <a:latin typeface="Times New Roman" panose="02020603050405020304" pitchFamily="18" charset="0"/>
                <a:cs typeface="Times New Roman" panose="02020603050405020304" pitchFamily="18" charset="0"/>
              </a:rPr>
              <a:t>Decreasing term: </a:t>
            </a:r>
            <a:r>
              <a:rPr lang="en-US" dirty="0" smtClean="0">
                <a:latin typeface="Times New Roman" panose="02020603050405020304" pitchFamily="18" charset="0"/>
                <a:cs typeface="Times New Roman" panose="02020603050405020304" pitchFamily="18" charset="0"/>
              </a:rPr>
              <a:t>It is </a:t>
            </a:r>
            <a:r>
              <a:rPr lang="en-US" dirty="0">
                <a:latin typeface="Times New Roman" panose="02020603050405020304" pitchFamily="18" charset="0"/>
                <a:cs typeface="Times New Roman" panose="02020603050405020304" pitchFamily="18" charset="0"/>
              </a:rPr>
              <a:t>a form of term insurance where the face amount gradually declines each year. However, the premium is level throughout the period. </a:t>
            </a:r>
            <a:r>
              <a:rPr lang="en-US" dirty="0" smtClean="0">
                <a:latin typeface="Times New Roman" panose="02020603050405020304" pitchFamily="18" charset="0"/>
                <a:cs typeface="Times New Roman" panose="02020603050405020304" pitchFamily="18" charset="0"/>
              </a:rPr>
              <a:t>For Example: If </a:t>
            </a:r>
            <a:r>
              <a:rPr lang="en-US" dirty="0">
                <a:latin typeface="Times New Roman" panose="02020603050405020304" pitchFamily="18" charset="0"/>
                <a:cs typeface="Times New Roman" panose="02020603050405020304" pitchFamily="18" charset="0"/>
              </a:rPr>
              <a:t>you have a 25‑year home loan, a decreasing plan might start with a $150,000 benefit that goes down each year as your mortgage balance drops. If you pass away in year 10, your family gets the then‑remaining amount.</a:t>
            </a:r>
            <a:endParaRPr lang="en-US" dirty="0" smtClean="0">
              <a:latin typeface="Times New Roman" panose="02020603050405020304" pitchFamily="18" charset="0"/>
              <a:cs typeface="Times New Roman" panose="02020603050405020304" pitchFamily="18" charset="0"/>
            </a:endParaRPr>
          </a:p>
          <a:p>
            <a:pPr marL="514350" indent="-514350" algn="just">
              <a:buAutoNum type="arabicPeriod"/>
            </a:pPr>
            <a:r>
              <a:rPr lang="en-US" b="1" dirty="0" smtClean="0">
                <a:latin typeface="Times New Roman" panose="02020603050405020304" pitchFamily="18" charset="0"/>
                <a:cs typeface="Times New Roman" panose="02020603050405020304" pitchFamily="18" charset="0"/>
              </a:rPr>
              <a:t>Reentry term: </a:t>
            </a:r>
            <a:r>
              <a:rPr lang="en-US" dirty="0">
                <a:latin typeface="Times New Roman" panose="02020603050405020304" pitchFamily="18" charset="0"/>
                <a:cs typeface="Times New Roman" panose="02020603050405020304" pitchFamily="18" charset="0"/>
              </a:rPr>
              <a:t>Re‑entry term life insurance is a special kind of term life policy with a chance to get lower premiums again when you renew it.</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18920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7"/>
            <a:ext cx="10515600" cy="5761327"/>
          </a:xfrm>
        </p:spPr>
        <p:txBody>
          <a:bodyPr>
            <a:normAutofit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2. Endowment Insurance: </a:t>
            </a:r>
            <a:r>
              <a:rPr lang="en-US" dirty="0">
                <a:solidFill>
                  <a:srgbClr val="FF0000"/>
                </a:solidFill>
                <a:latin typeface="Times New Roman" panose="02020603050405020304" pitchFamily="18" charset="0"/>
                <a:cs typeface="Times New Roman" panose="02020603050405020304" pitchFamily="18" charset="0"/>
              </a:rPr>
              <a:t>Endowment insurance is a type of life insurance </a:t>
            </a:r>
            <a:r>
              <a:rPr lang="en-US" dirty="0" smtClean="0">
                <a:solidFill>
                  <a:srgbClr val="FF0000"/>
                </a:solidFill>
                <a:latin typeface="Times New Roman" panose="02020603050405020304" pitchFamily="18" charset="0"/>
                <a:cs typeface="Times New Roman" panose="02020603050405020304" pitchFamily="18" charset="0"/>
              </a:rPr>
              <a:t>that </a:t>
            </a:r>
            <a:r>
              <a:rPr lang="en-US" dirty="0">
                <a:solidFill>
                  <a:srgbClr val="FF0000"/>
                </a:solidFill>
                <a:latin typeface="Times New Roman" panose="02020603050405020304" pitchFamily="18" charset="0"/>
                <a:cs typeface="Times New Roman" panose="02020603050405020304" pitchFamily="18" charset="0"/>
              </a:rPr>
              <a:t>pays a guaranteed lump-sum amount either when the policy matures (after a set period) if </a:t>
            </a:r>
            <a:r>
              <a:rPr lang="en-US" dirty="0" smtClean="0">
                <a:solidFill>
                  <a:srgbClr val="FF0000"/>
                </a:solidFill>
                <a:latin typeface="Times New Roman" panose="02020603050405020304" pitchFamily="18" charset="0"/>
                <a:cs typeface="Times New Roman" panose="02020603050405020304" pitchFamily="18" charset="0"/>
              </a:rPr>
              <a:t>policy holder is </a:t>
            </a:r>
            <a:r>
              <a:rPr lang="en-US" dirty="0">
                <a:solidFill>
                  <a:srgbClr val="FF0000"/>
                </a:solidFill>
                <a:latin typeface="Times New Roman" panose="02020603050405020304" pitchFamily="18" charset="0"/>
                <a:cs typeface="Times New Roman" panose="02020603050405020304" pitchFamily="18" charset="0"/>
              </a:rPr>
              <a:t>alive, or to your beneficiaries </a:t>
            </a:r>
            <a:r>
              <a:rPr lang="en-US" dirty="0" smtClean="0">
                <a:solidFill>
                  <a:srgbClr val="FF0000"/>
                </a:solidFill>
                <a:latin typeface="Times New Roman" panose="02020603050405020304" pitchFamily="18" charset="0"/>
                <a:cs typeface="Times New Roman" panose="02020603050405020304" pitchFamily="18" charset="0"/>
              </a:rPr>
              <a:t>if policy holder dies </a:t>
            </a:r>
            <a:r>
              <a:rPr lang="en-US" dirty="0">
                <a:solidFill>
                  <a:srgbClr val="FF0000"/>
                </a:solidFill>
                <a:latin typeface="Times New Roman" panose="02020603050405020304" pitchFamily="18" charset="0"/>
                <a:cs typeface="Times New Roman" panose="02020603050405020304" pitchFamily="18" charset="0"/>
              </a:rPr>
              <a:t>during the policy term</a:t>
            </a:r>
            <a:r>
              <a:rPr lang="en-US" dirty="0" smtClean="0">
                <a:solidFill>
                  <a:srgbClr val="FF0000"/>
                </a:solidFill>
                <a:latin typeface="Times New Roman" panose="02020603050405020304" pitchFamily="18" charset="0"/>
                <a:cs typeface="Times New Roman" panose="02020603050405020304" pitchFamily="18" charset="0"/>
              </a:rPr>
              <a:t>. Endowment life insurance is a saving plan. </a:t>
            </a:r>
          </a:p>
          <a:p>
            <a:pPr marL="0" indent="0" algn="just">
              <a:buNone/>
            </a:pPr>
            <a:r>
              <a:rPr lang="en-US" b="1" dirty="0" smtClean="0">
                <a:latin typeface="Times New Roman" panose="02020603050405020304" pitchFamily="18" charset="0"/>
                <a:cs typeface="Times New Roman" panose="02020603050405020304" pitchFamily="18" charset="0"/>
              </a:rPr>
              <a:t>For </a:t>
            </a:r>
            <a:r>
              <a:rPr lang="en-US" b="1" dirty="0">
                <a:latin typeface="Times New Roman" panose="02020603050405020304" pitchFamily="18" charset="0"/>
                <a:cs typeface="Times New Roman" panose="02020603050405020304" pitchFamily="18" charset="0"/>
              </a:rPr>
              <a:t>Example: </a:t>
            </a:r>
            <a:r>
              <a:rPr lang="en-US" dirty="0" smtClean="0">
                <a:latin typeface="Times New Roman" panose="02020603050405020304" pitchFamily="18" charset="0"/>
                <a:cs typeface="Times New Roman" panose="02020603050405020304" pitchFamily="18" charset="0"/>
              </a:rPr>
              <a:t>If </a:t>
            </a:r>
            <a:r>
              <a:rPr lang="en-US" dirty="0" err="1" smtClean="0">
                <a:latin typeface="Times New Roman" panose="02020603050405020304" pitchFamily="18" charset="0"/>
                <a:cs typeface="Times New Roman" panose="02020603050405020304" pitchFamily="18" charset="0"/>
              </a:rPr>
              <a:t>Sikshya</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age </a:t>
            </a:r>
            <a:r>
              <a:rPr lang="en-US" dirty="0" smtClean="0">
                <a:latin typeface="Times New Roman" panose="02020603050405020304" pitchFamily="18" charset="0"/>
                <a:cs typeface="Times New Roman" panose="02020603050405020304" pitchFamily="18" charset="0"/>
              </a:rPr>
              <a:t>27, </a:t>
            </a:r>
            <a:r>
              <a:rPr lang="en-US" dirty="0">
                <a:latin typeface="Times New Roman" panose="02020603050405020304" pitchFamily="18" charset="0"/>
                <a:cs typeface="Times New Roman" panose="02020603050405020304" pitchFamily="18" charset="0"/>
              </a:rPr>
              <a:t>purchases a 20-year endowment policy and dies anytime within the 20-year period, the face amount is paid to her beneficiary. If she survives to the end of the period, the face amount is paid to her.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Endowment insurance can be viewed from two perspective:</a:t>
            </a:r>
          </a:p>
          <a:p>
            <a:pPr marL="0" indent="0" algn="just">
              <a:buNone/>
            </a:pPr>
            <a:r>
              <a:rPr lang="en-US" b="1" dirty="0" err="1" smtClean="0">
                <a:latin typeface="Times New Roman" panose="02020603050405020304" pitchFamily="18" charset="0"/>
                <a:cs typeface="Times New Roman" panose="02020603050405020304" pitchFamily="18" charset="0"/>
              </a:rPr>
              <a:t>i</a:t>
            </a:r>
            <a:r>
              <a:rPr lang="en-US" b="1" dirty="0" smtClean="0">
                <a:latin typeface="Times New Roman" panose="02020603050405020304" pitchFamily="18" charset="0"/>
                <a:cs typeface="Times New Roman" panose="02020603050405020304" pitchFamily="18" charset="0"/>
              </a:rPr>
              <a:t>. Mathematical Concept: </a:t>
            </a:r>
            <a:r>
              <a:rPr lang="en-US" dirty="0" smtClean="0">
                <a:latin typeface="Times New Roman" panose="02020603050405020304" pitchFamily="18" charset="0"/>
                <a:cs typeface="Times New Roman" panose="02020603050405020304" pitchFamily="18" charset="0"/>
              </a:rPr>
              <a:t>under this concept, insurer makes two promises, the first one is </a:t>
            </a:r>
            <a:r>
              <a:rPr lang="en-US" dirty="0" smtClean="0">
                <a:solidFill>
                  <a:srgbClr val="FF0000"/>
                </a:solidFill>
                <a:latin typeface="Times New Roman" panose="02020603050405020304" pitchFamily="18" charset="0"/>
                <a:cs typeface="Times New Roman" panose="02020603050405020304" pitchFamily="18" charset="0"/>
              </a:rPr>
              <a:t>a) to pay the face amount if the insured dies during the period – term insurance and b) to pay the face amount if the insurer survives to the end of the endowment period – pure endowment.</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69667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95744"/>
            <a:ext cx="10515600" cy="6054437"/>
          </a:xfrm>
        </p:spPr>
        <p:txBody>
          <a:bodyPr>
            <a:normAutofit fontScale="92500"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ii. Economic Concept: </a:t>
            </a:r>
            <a:r>
              <a:rPr lang="en-US" dirty="0" smtClean="0">
                <a:latin typeface="Times New Roman" panose="02020603050405020304" pitchFamily="18" charset="0"/>
                <a:cs typeface="Times New Roman" panose="02020603050405020304" pitchFamily="18" charset="0"/>
              </a:rPr>
              <a:t>As per this concept, the endowment plan is divided into two parts: </a:t>
            </a:r>
            <a:r>
              <a:rPr lang="en-US" dirty="0" smtClean="0">
                <a:solidFill>
                  <a:srgbClr val="FF0000"/>
                </a:solidFill>
                <a:latin typeface="Times New Roman" panose="02020603050405020304" pitchFamily="18" charset="0"/>
                <a:cs typeface="Times New Roman" panose="02020603050405020304" pitchFamily="18" charset="0"/>
              </a:rPr>
              <a:t>increasing saving and decreasing term insurance. </a:t>
            </a:r>
            <a:r>
              <a:rPr lang="en-US" dirty="0" smtClean="0">
                <a:latin typeface="Times New Roman" panose="02020603050405020304" pitchFamily="18" charset="0"/>
                <a:cs typeface="Times New Roman" panose="02020603050405020304" pitchFamily="18" charset="0"/>
              </a:rPr>
              <a:t>When the term insurance is decreased, people choose endowment as saving plan.</a:t>
            </a:r>
            <a:endParaRPr lang="en-US" dirty="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Types of endowment policies:</a:t>
            </a:r>
          </a:p>
          <a:p>
            <a:pPr marL="514350" indent="-514350" algn="just">
              <a:buAutoNum type="alphaLcParenR"/>
            </a:pPr>
            <a:r>
              <a:rPr lang="en-US" b="1" dirty="0" smtClean="0">
                <a:latin typeface="Times New Roman" panose="02020603050405020304" pitchFamily="18" charset="0"/>
                <a:cs typeface="Times New Roman" panose="02020603050405020304" pitchFamily="18" charset="0"/>
              </a:rPr>
              <a:t>Single premium </a:t>
            </a:r>
            <a:r>
              <a:rPr lang="en-US" b="1" dirty="0">
                <a:latin typeface="Times New Roman" panose="02020603050405020304" pitchFamily="18" charset="0"/>
                <a:cs typeface="Times New Roman" panose="02020603050405020304" pitchFamily="18" charset="0"/>
              </a:rPr>
              <a:t>endowment policies: </a:t>
            </a:r>
            <a:r>
              <a:rPr lang="en-US" dirty="0">
                <a:latin typeface="Times New Roman" panose="02020603050405020304" pitchFamily="18" charset="0"/>
                <a:cs typeface="Times New Roman" panose="02020603050405020304" pitchFamily="18" charset="0"/>
              </a:rPr>
              <a:t>You pay one big payment (premium) when you buy the policy instead of paying small amounts over many years. The insurer then gives you money later either at the end of the policy term or if you die earlier</a:t>
            </a:r>
            <a:r>
              <a:rPr lang="en-US" dirty="0" smtClean="0">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For example: </a:t>
            </a:r>
            <a:r>
              <a:rPr lang="en-US" dirty="0">
                <a:latin typeface="Times New Roman" panose="02020603050405020304" pitchFamily="18" charset="0"/>
                <a:cs typeface="Times New Roman" panose="02020603050405020304" pitchFamily="18" charset="0"/>
              </a:rPr>
              <a:t>Mr. Rai has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2,00,000 </a:t>
            </a:r>
            <a:r>
              <a:rPr lang="en-US" dirty="0">
                <a:latin typeface="Times New Roman" panose="02020603050405020304" pitchFamily="18" charset="0"/>
                <a:cs typeface="Times New Roman" panose="02020603050405020304" pitchFamily="18" charset="0"/>
              </a:rPr>
              <a:t>in savings. He buys a single premium endowment policy by paying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2,00,000 </a:t>
            </a:r>
            <a:r>
              <a:rPr lang="en-US" dirty="0">
                <a:latin typeface="Times New Roman" panose="02020603050405020304" pitchFamily="18" charset="0"/>
                <a:cs typeface="Times New Roman" panose="02020603050405020304" pitchFamily="18" charset="0"/>
              </a:rPr>
              <a:t>once. After 15 years, the policy matures, and he gets a lump sum of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3,00,000 </a:t>
            </a:r>
            <a:r>
              <a:rPr lang="en-US" dirty="0">
                <a:latin typeface="Times New Roman" panose="02020603050405020304" pitchFamily="18" charset="0"/>
                <a:cs typeface="Times New Roman" panose="02020603050405020304" pitchFamily="18" charset="0"/>
              </a:rPr>
              <a:t>as a maturity benefit.</a:t>
            </a:r>
            <a:endParaRPr lang="en-US" dirty="0" smtClean="0">
              <a:latin typeface="Times New Roman" panose="02020603050405020304" pitchFamily="18" charset="0"/>
              <a:cs typeface="Times New Roman" panose="02020603050405020304" pitchFamily="18" charset="0"/>
            </a:endParaRPr>
          </a:p>
          <a:p>
            <a:pPr marL="514350" indent="-514350" algn="just">
              <a:buAutoNum type="alphaLcParenR"/>
            </a:pPr>
            <a:r>
              <a:rPr lang="en-US" b="1" dirty="0" smtClean="0">
                <a:latin typeface="Times New Roman" panose="02020603050405020304" pitchFamily="18" charset="0"/>
                <a:cs typeface="Times New Roman" panose="02020603050405020304" pitchFamily="18" charset="0"/>
              </a:rPr>
              <a:t>Semi endowment policy: </a:t>
            </a:r>
            <a:r>
              <a:rPr lang="en-US" dirty="0">
                <a:latin typeface="Times New Roman" panose="02020603050405020304" pitchFamily="18" charset="0"/>
                <a:cs typeface="Times New Roman" panose="02020603050405020304" pitchFamily="18" charset="0"/>
              </a:rPr>
              <a:t>A semi-endowment policy pays only half the value of the normal endowment payout either when the policy matures </a:t>
            </a:r>
            <a:r>
              <a:rPr lang="en-US" i="1" dirty="0">
                <a:latin typeface="Times New Roman" panose="02020603050405020304" pitchFamily="18" charset="0"/>
                <a:cs typeface="Times New Roman" panose="02020603050405020304" pitchFamily="18" charset="0"/>
              </a:rPr>
              <a:t>or</a:t>
            </a:r>
            <a:r>
              <a:rPr lang="en-US" dirty="0">
                <a:latin typeface="Times New Roman" panose="02020603050405020304" pitchFamily="18" charset="0"/>
                <a:cs typeface="Times New Roman" panose="02020603050405020304" pitchFamily="18" charset="0"/>
              </a:rPr>
              <a:t> when the insured </a:t>
            </a:r>
            <a:r>
              <a:rPr lang="en-US" dirty="0" smtClean="0">
                <a:latin typeface="Times New Roman" panose="02020603050405020304" pitchFamily="18" charset="0"/>
                <a:cs typeface="Times New Roman" panose="02020603050405020304" pitchFamily="18" charset="0"/>
              </a:rPr>
              <a:t>dies. </a:t>
            </a:r>
            <a:r>
              <a:rPr lang="en-US" b="1" dirty="0">
                <a:solidFill>
                  <a:srgbClr val="FF0000"/>
                </a:solidFill>
                <a:latin typeface="Times New Roman" panose="02020603050405020304" pitchFamily="18" charset="0"/>
                <a:cs typeface="Times New Roman" panose="02020603050405020304" pitchFamily="18" charset="0"/>
              </a:rPr>
              <a:t>For example: </a:t>
            </a:r>
            <a:r>
              <a:rPr lang="en-US" dirty="0">
                <a:latin typeface="Times New Roman" panose="02020603050405020304" pitchFamily="18" charset="0"/>
                <a:cs typeface="Times New Roman" panose="02020603050405020304" pitchFamily="18" charset="0"/>
              </a:rPr>
              <a:t>Ms. </a:t>
            </a:r>
            <a:r>
              <a:rPr lang="en-US" dirty="0" err="1">
                <a:latin typeface="Times New Roman" panose="02020603050405020304" pitchFamily="18" charset="0"/>
                <a:cs typeface="Times New Roman" panose="02020603050405020304" pitchFamily="18" charset="0"/>
              </a:rPr>
              <a:t>Koirala</a:t>
            </a:r>
            <a:r>
              <a:rPr lang="en-US" dirty="0">
                <a:latin typeface="Times New Roman" panose="02020603050405020304" pitchFamily="18" charset="0"/>
                <a:cs typeface="Times New Roman" panose="02020603050405020304" pitchFamily="18" charset="0"/>
              </a:rPr>
              <a:t> has a semi-endowment policy with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1,00,000 </a:t>
            </a:r>
            <a:r>
              <a:rPr lang="en-US" dirty="0">
                <a:latin typeface="Times New Roman" panose="02020603050405020304" pitchFamily="18" charset="0"/>
                <a:cs typeface="Times New Roman" panose="02020603050405020304" pitchFamily="18" charset="0"/>
              </a:rPr>
              <a:t>sum assured. If she survives the term, she gets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50,000 </a:t>
            </a:r>
            <a:r>
              <a:rPr lang="en-US" dirty="0">
                <a:latin typeface="Times New Roman" panose="02020603050405020304" pitchFamily="18" charset="0"/>
                <a:cs typeface="Times New Roman" panose="02020603050405020304" pitchFamily="18" charset="0"/>
              </a:rPr>
              <a:t>(half the amount). If she dies during the term, her family gets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50,000 </a:t>
            </a:r>
            <a:r>
              <a:rPr lang="en-US" dirty="0">
                <a:latin typeface="Times New Roman" panose="02020603050405020304" pitchFamily="18" charset="0"/>
                <a:cs typeface="Times New Roman" panose="02020603050405020304" pitchFamily="18" charset="0"/>
              </a:rPr>
              <a:t>as death benefit.</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12211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4182"/>
            <a:ext cx="10515600" cy="5622781"/>
          </a:xfrm>
        </p:spPr>
        <p:txBody>
          <a:bodyPr>
            <a:normAutofit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c) Modified </a:t>
            </a:r>
            <a:r>
              <a:rPr lang="en-US" b="1" dirty="0">
                <a:latin typeface="Times New Roman" panose="02020603050405020304" pitchFamily="18" charset="0"/>
                <a:cs typeface="Times New Roman" panose="02020603050405020304" pitchFamily="18" charset="0"/>
              </a:rPr>
              <a:t>endowment </a:t>
            </a:r>
            <a:r>
              <a:rPr lang="en-US" b="1" dirty="0" smtClean="0">
                <a:latin typeface="Times New Roman" panose="02020603050405020304" pitchFamily="18" charset="0"/>
                <a:cs typeface="Times New Roman" panose="02020603050405020304" pitchFamily="18" charset="0"/>
              </a:rPr>
              <a:t>policies: </a:t>
            </a:r>
            <a:r>
              <a:rPr lang="en-US" dirty="0" smtClean="0">
                <a:latin typeface="Times New Roman" panose="02020603050405020304" pitchFamily="18" charset="0"/>
                <a:cs typeface="Times New Roman" panose="02020603050405020304" pitchFamily="18" charset="0"/>
              </a:rPr>
              <a:t>Modified endowment policies provide the payment periodically of a set percentage of the insured amount over the policy term as well as a maturity amount. </a:t>
            </a:r>
            <a:r>
              <a:rPr lang="en-US" b="1" dirty="0">
                <a:solidFill>
                  <a:srgbClr val="FF0000"/>
                </a:solidFill>
                <a:latin typeface="Times New Roman" panose="02020603050405020304" pitchFamily="18" charset="0"/>
                <a:cs typeface="Times New Roman" panose="02020603050405020304" pitchFamily="18" charset="0"/>
              </a:rPr>
              <a:t>For Example</a:t>
            </a:r>
            <a:r>
              <a:rPr lang="en-US" dirty="0">
                <a:latin typeface="Times New Roman" panose="02020603050405020304" pitchFamily="18" charset="0"/>
                <a:cs typeface="Times New Roman" panose="02020603050405020304" pitchFamily="18" charset="0"/>
              </a:rPr>
              <a:t>: Ramesh buys a modified endowment policy with a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1,00,000 </a:t>
            </a:r>
            <a:r>
              <a:rPr lang="en-US" dirty="0">
                <a:latin typeface="Times New Roman" panose="02020603050405020304" pitchFamily="18" charset="0"/>
                <a:cs typeface="Times New Roman" panose="02020603050405020304" pitchFamily="18" charset="0"/>
              </a:rPr>
              <a:t>sum assured and over its 15-year term he receives periodic payouts (for example 10 % after 3 years, 15 % after 6 years and 20 % after 9 years) and then the remaining amount with any bonuses at the end of the policy.</a:t>
            </a:r>
            <a:endParaRPr lang="en-US" dirty="0" smtClean="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d) Deposit term</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deposit term endowment is a type of endowment where the </a:t>
            </a:r>
            <a:r>
              <a:rPr lang="en-US" dirty="0">
                <a:solidFill>
                  <a:srgbClr val="FF0000"/>
                </a:solidFill>
                <a:latin typeface="Times New Roman" panose="02020603050405020304" pitchFamily="18" charset="0"/>
                <a:cs typeface="Times New Roman" panose="02020603050405020304" pitchFamily="18" charset="0"/>
              </a:rPr>
              <a:t>first year’s premiums are higher than later ones, and the benefit at maturity is based on deposits made (what you paid over time</a:t>
            </a:r>
            <a:r>
              <a:rPr lang="en-US" dirty="0" smtClean="0">
                <a:solidFill>
                  <a:srgbClr val="FF0000"/>
                </a:solidFill>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For Example:</a:t>
            </a:r>
            <a:r>
              <a:rPr lang="en-US" dirty="0">
                <a:latin typeface="Times New Roman" panose="02020603050405020304" pitchFamily="18" charset="0"/>
                <a:cs typeface="Times New Roman" panose="02020603050405020304" pitchFamily="18" charset="0"/>
              </a:rPr>
              <a:t> Mrs. Lama buys a deposit-type endowment policy where she pays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20,000 </a:t>
            </a:r>
            <a:r>
              <a:rPr lang="en-US" dirty="0">
                <a:latin typeface="Times New Roman" panose="02020603050405020304" pitchFamily="18" charset="0"/>
                <a:cs typeface="Times New Roman" panose="02020603050405020304" pitchFamily="18" charset="0"/>
              </a:rPr>
              <a:t>in the first year and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10,000 </a:t>
            </a:r>
            <a:r>
              <a:rPr lang="en-US" dirty="0">
                <a:latin typeface="Times New Roman" panose="02020603050405020304" pitchFamily="18" charset="0"/>
                <a:cs typeface="Times New Roman" panose="02020603050405020304" pitchFamily="18" charset="0"/>
              </a:rPr>
              <a:t>each year after for 10 years. At the end of the 10 years, she gets back a lump sum that reflects all her deposits plus any additions the insurer </a:t>
            </a:r>
            <a:r>
              <a:rPr lang="en-US" dirty="0" smtClean="0">
                <a:latin typeface="Times New Roman" panose="02020603050405020304" pitchFamily="18" charset="0"/>
                <a:cs typeface="Times New Roman" panose="02020603050405020304" pitchFamily="18" charset="0"/>
              </a:rPr>
              <a:t>provides.</a:t>
            </a:r>
          </a:p>
        </p:txBody>
      </p:sp>
    </p:spTree>
    <p:extLst>
      <p:ext uri="{BB962C8B-B14F-4D97-AF65-F5344CB8AC3E}">
        <p14:creationId xmlns:p14="http://schemas.microsoft.com/office/powerpoint/2010/main" val="782113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8036"/>
            <a:ext cx="10515600" cy="5608927"/>
          </a:xfrm>
        </p:spPr>
        <p:txBody>
          <a:bodyPr/>
          <a:lstStyle/>
          <a:p>
            <a:pPr marL="0" indent="0" algn="just">
              <a:buNone/>
            </a:pPr>
            <a:r>
              <a:rPr lang="en-US" b="1" dirty="0">
                <a:latin typeface="Times New Roman" panose="02020603050405020304" pitchFamily="18" charset="0"/>
                <a:cs typeface="Times New Roman" panose="02020603050405020304" pitchFamily="18" charset="0"/>
              </a:rPr>
              <a:t>e) Juvenile endowment policies: </a:t>
            </a:r>
            <a:r>
              <a:rPr lang="en-US" dirty="0">
                <a:solidFill>
                  <a:srgbClr val="FF0000"/>
                </a:solidFill>
                <a:latin typeface="Times New Roman" panose="02020603050405020304" pitchFamily="18" charset="0"/>
                <a:cs typeface="Times New Roman" panose="02020603050405020304" pitchFamily="18" charset="0"/>
              </a:rPr>
              <a:t>A juvenile endowment policy is bought for a child (usually by parents). It is meant to provide money when the child grows up </a:t>
            </a:r>
            <a:r>
              <a:rPr lang="en-US" dirty="0" smtClean="0">
                <a:solidFill>
                  <a:srgbClr val="FF0000"/>
                </a:solidFill>
                <a:latin typeface="Times New Roman" panose="02020603050405020304" pitchFamily="18" charset="0"/>
                <a:cs typeface="Times New Roman" panose="02020603050405020304" pitchFamily="18" charset="0"/>
              </a:rPr>
              <a:t>- e.g</a:t>
            </a:r>
            <a:r>
              <a:rPr lang="en-US" dirty="0">
                <a:solidFill>
                  <a:srgbClr val="FF0000"/>
                </a:solidFill>
                <a:latin typeface="Times New Roman" panose="02020603050405020304" pitchFamily="18" charset="0"/>
                <a:cs typeface="Times New Roman" panose="02020603050405020304" pitchFamily="18" charset="0"/>
              </a:rPr>
              <a:t>., for education, marriage, or starting a life</a:t>
            </a:r>
            <a:r>
              <a:rPr lang="en-US" dirty="0" smtClean="0">
                <a:solidFill>
                  <a:srgbClr val="FF0000"/>
                </a:solidFill>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For Example</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Mr. and Mrs. </a:t>
            </a:r>
            <a:r>
              <a:rPr lang="en-US" dirty="0" err="1">
                <a:latin typeface="Times New Roman" panose="02020603050405020304" pitchFamily="18" charset="0"/>
                <a:cs typeface="Times New Roman" panose="02020603050405020304" pitchFamily="18" charset="0"/>
              </a:rPr>
              <a:t>Gurung</a:t>
            </a:r>
            <a:r>
              <a:rPr lang="en-US" dirty="0">
                <a:latin typeface="Times New Roman" panose="02020603050405020304" pitchFamily="18" charset="0"/>
                <a:cs typeface="Times New Roman" panose="02020603050405020304" pitchFamily="18" charset="0"/>
              </a:rPr>
              <a:t> buy a juvenile endowment policy for their baby daughter. After 18 years, when she finishes school or enters college, the policy matures and pays her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5,00,000 </a:t>
            </a:r>
            <a:r>
              <a:rPr lang="en-US" dirty="0">
                <a:latin typeface="Times New Roman" panose="02020603050405020304" pitchFamily="18" charset="0"/>
                <a:cs typeface="Times New Roman" panose="02020603050405020304" pitchFamily="18" charset="0"/>
              </a:rPr>
              <a:t>to help pay for higher education or other goals. If something happens to the child before </a:t>
            </a:r>
            <a:r>
              <a:rPr lang="en-US" dirty="0" smtClean="0">
                <a:latin typeface="Times New Roman" panose="02020603050405020304" pitchFamily="18" charset="0"/>
                <a:cs typeface="Times New Roman" panose="02020603050405020304" pitchFamily="18" charset="0"/>
              </a:rPr>
              <a:t>maturity, </a:t>
            </a:r>
            <a:r>
              <a:rPr lang="en-US" dirty="0">
                <a:latin typeface="Times New Roman" panose="02020603050405020304" pitchFamily="18" charset="0"/>
                <a:cs typeface="Times New Roman" panose="02020603050405020304" pitchFamily="18" charset="0"/>
              </a:rPr>
              <a:t>the beneficiary still gets a death </a:t>
            </a:r>
            <a:r>
              <a:rPr lang="en-US" dirty="0" smtClean="0">
                <a:latin typeface="Times New Roman" panose="02020603050405020304" pitchFamily="18" charset="0"/>
                <a:cs typeface="Times New Roman" panose="02020603050405020304" pitchFamily="18" charset="0"/>
              </a:rPr>
              <a:t>benefit.</a:t>
            </a: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4639718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6474"/>
            <a:ext cx="10515600" cy="5971308"/>
          </a:xfrm>
        </p:spPr>
        <p:txBody>
          <a:bodyPr>
            <a:normAutofit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3. Whole Life Insurance</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Whole life insurance is a permanent life insurance policy that provides coverage for your entire lifetime as long as you continue to pay the required </a:t>
            </a:r>
            <a:r>
              <a:rPr lang="en-US" dirty="0" smtClean="0">
                <a:latin typeface="Times New Roman" panose="02020603050405020304" pitchFamily="18" charset="0"/>
                <a:cs typeface="Times New Roman" panose="02020603050405020304" pitchFamily="18" charset="0"/>
              </a:rPr>
              <a:t>premiums. </a:t>
            </a:r>
            <a:r>
              <a:rPr lang="en-US" dirty="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t </a:t>
            </a:r>
            <a:r>
              <a:rPr lang="en-US" dirty="0">
                <a:latin typeface="Times New Roman" panose="02020603050405020304" pitchFamily="18" charset="0"/>
                <a:cs typeface="Times New Roman" panose="02020603050405020304" pitchFamily="18" charset="0"/>
              </a:rPr>
              <a:t>also builds a cash value </a:t>
            </a:r>
            <a:r>
              <a:rPr lang="en-US" dirty="0" smtClean="0">
                <a:latin typeface="Times New Roman" panose="02020603050405020304" pitchFamily="18" charset="0"/>
                <a:cs typeface="Times New Roman" panose="02020603050405020304" pitchFamily="18" charset="0"/>
              </a:rPr>
              <a:t>(savings-like </a:t>
            </a:r>
            <a:r>
              <a:rPr lang="en-US" dirty="0">
                <a:latin typeface="Times New Roman" panose="02020603050405020304" pitchFamily="18" charset="0"/>
                <a:cs typeface="Times New Roman" panose="02020603050405020304" pitchFamily="18" charset="0"/>
              </a:rPr>
              <a:t>component) that grows over time</a:t>
            </a:r>
            <a:r>
              <a:rPr lang="en-US" dirty="0" smtClean="0">
                <a:latin typeface="Times New Roman" panose="02020603050405020304" pitchFamily="18" charset="0"/>
                <a:cs typeface="Times New Roman" panose="02020603050405020304" pitchFamily="18" charset="0"/>
              </a:rPr>
              <a:t>. </a:t>
            </a:r>
          </a:p>
          <a:p>
            <a:pPr marL="0" indent="0" algn="just">
              <a:buNone/>
            </a:pPr>
            <a:r>
              <a:rPr lang="en-US" b="1" dirty="0" smtClean="0">
                <a:latin typeface="Times New Roman" panose="02020603050405020304" pitchFamily="18" charset="0"/>
                <a:cs typeface="Times New Roman" panose="02020603050405020304" pitchFamily="18" charset="0"/>
              </a:rPr>
              <a:t>Types of Whole Life Insurance: </a:t>
            </a:r>
          </a:p>
          <a:p>
            <a:pPr marL="0" indent="0" algn="just">
              <a:buNone/>
            </a:pPr>
            <a:r>
              <a:rPr lang="en-US" b="1" dirty="0" smtClean="0">
                <a:latin typeface="Times New Roman" panose="02020603050405020304" pitchFamily="18" charset="0"/>
                <a:cs typeface="Times New Roman" panose="02020603050405020304" pitchFamily="18" charset="0"/>
              </a:rPr>
              <a:t>1. Ordinary Life insurance: </a:t>
            </a:r>
            <a:r>
              <a:rPr lang="en-US" dirty="0" smtClean="0">
                <a:latin typeface="Times New Roman" panose="02020603050405020304" pitchFamily="18" charset="0"/>
                <a:cs typeface="Times New Roman" panose="02020603050405020304" pitchFamily="18" charset="0"/>
              </a:rPr>
              <a:t>The ordinary life insurance is also called straight life insurance and it is whole life is often used for ordinary life insurance. </a:t>
            </a:r>
            <a:r>
              <a:rPr lang="en-US" dirty="0">
                <a:latin typeface="Times New Roman" panose="02020603050405020304" pitchFamily="18" charset="0"/>
                <a:cs typeface="Times New Roman" panose="02020603050405020304" pitchFamily="18" charset="0"/>
              </a:rPr>
              <a:t>Ordinary life insurance </a:t>
            </a:r>
            <a:r>
              <a:rPr lang="en-US" dirty="0" smtClean="0">
                <a:latin typeface="Times New Roman" panose="02020603050405020304" pitchFamily="18" charset="0"/>
                <a:cs typeface="Times New Roman" panose="02020603050405020304" pitchFamily="18" charset="0"/>
              </a:rPr>
              <a:t>provides </a:t>
            </a:r>
            <a:r>
              <a:rPr lang="en-US" dirty="0">
                <a:latin typeface="Times New Roman" panose="02020603050405020304" pitchFamily="18" charset="0"/>
                <a:cs typeface="Times New Roman" panose="02020603050405020304" pitchFamily="18" charset="0"/>
              </a:rPr>
              <a:t>coverage for your entire life as long as you keep paying the premiums; the insurer pays the death benefit to your beneficiaries whenever you die, no matter how old you are. </a:t>
            </a:r>
            <a:r>
              <a:rPr lang="en-US" dirty="0" smtClean="0">
                <a:latin typeface="Times New Roman" panose="02020603050405020304" pitchFamily="18" charset="0"/>
                <a:cs typeface="Times New Roman" panose="02020603050405020304" pitchFamily="18" charset="0"/>
              </a:rPr>
              <a:t>The premiums are payable as long as the insured lives. </a:t>
            </a:r>
          </a:p>
          <a:p>
            <a:pPr marL="0" indent="0" algn="just">
              <a:buNone/>
            </a:pPr>
            <a:r>
              <a:rPr lang="en-US" dirty="0" smtClean="0">
                <a:solidFill>
                  <a:srgbClr val="FF0000"/>
                </a:solidFill>
                <a:latin typeface="Times New Roman" panose="02020603050405020304" pitchFamily="18" charset="0"/>
                <a:cs typeface="Times New Roman" panose="02020603050405020304" pitchFamily="18" charset="0"/>
              </a:rPr>
              <a:t>For </a:t>
            </a:r>
            <a:r>
              <a:rPr lang="en-US" dirty="0">
                <a:solidFill>
                  <a:srgbClr val="FF0000"/>
                </a:solidFill>
                <a:latin typeface="Times New Roman" panose="02020603050405020304" pitchFamily="18" charset="0"/>
                <a:cs typeface="Times New Roman" panose="02020603050405020304" pitchFamily="18" charset="0"/>
              </a:rPr>
              <a:t>Example: </a:t>
            </a:r>
            <a:r>
              <a:rPr lang="en-US" dirty="0">
                <a:latin typeface="Times New Roman" panose="02020603050405020304" pitchFamily="18" charset="0"/>
                <a:cs typeface="Times New Roman" panose="02020603050405020304" pitchFamily="18" charset="0"/>
              </a:rPr>
              <a:t>Mr. Rai buys an ordinary life insurance policy with a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20,00,000 </a:t>
            </a:r>
            <a:r>
              <a:rPr lang="en-US" dirty="0">
                <a:latin typeface="Times New Roman" panose="02020603050405020304" pitchFamily="18" charset="0"/>
                <a:cs typeface="Times New Roman" panose="02020603050405020304" pitchFamily="18" charset="0"/>
              </a:rPr>
              <a:t>sum assured and pays a fixed annual premium every year throughout his life; when he eventually passes away at age 78, his family receives the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20,00,000 </a:t>
            </a:r>
            <a:r>
              <a:rPr lang="en-US" dirty="0">
                <a:latin typeface="Times New Roman" panose="02020603050405020304" pitchFamily="18" charset="0"/>
                <a:cs typeface="Times New Roman" panose="02020603050405020304" pitchFamily="18" charset="0"/>
              </a:rPr>
              <a:t>death </a:t>
            </a:r>
            <a:r>
              <a:rPr lang="en-US" dirty="0" smtClean="0">
                <a:latin typeface="Times New Roman" panose="02020603050405020304" pitchFamily="18" charset="0"/>
                <a:cs typeface="Times New Roman" panose="02020603050405020304" pitchFamily="18" charset="0"/>
              </a:rPr>
              <a:t>benefit. </a:t>
            </a:r>
          </a:p>
        </p:txBody>
      </p:sp>
    </p:spTree>
    <p:extLst>
      <p:ext uri="{BB962C8B-B14F-4D97-AF65-F5344CB8AC3E}">
        <p14:creationId xmlns:p14="http://schemas.microsoft.com/office/powerpoint/2010/main" val="16027979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lstStyle/>
          <a:p>
            <a:pPr marL="0" indent="0" algn="just">
              <a:buNone/>
            </a:pPr>
            <a:r>
              <a:rPr lang="en-US" b="1" dirty="0" smtClean="0">
                <a:latin typeface="Times New Roman" panose="02020603050405020304" pitchFamily="18" charset="0"/>
                <a:cs typeface="Times New Roman" panose="02020603050405020304" pitchFamily="18" charset="0"/>
              </a:rPr>
              <a:t>2. Limited Payment Life Insurance: </a:t>
            </a:r>
            <a:r>
              <a:rPr lang="en-US" dirty="0">
                <a:latin typeface="Times New Roman" panose="02020603050405020304" pitchFamily="18" charset="0"/>
                <a:cs typeface="Times New Roman" panose="02020603050405020304" pitchFamily="18" charset="0"/>
              </a:rPr>
              <a:t>Limited payment life insurance is a type of whole life insurance where you pay premiums only for a set number of </a:t>
            </a:r>
            <a:r>
              <a:rPr lang="en-US" dirty="0" smtClean="0">
                <a:latin typeface="Times New Roman" panose="02020603050405020304" pitchFamily="18" charset="0"/>
                <a:cs typeface="Times New Roman" panose="02020603050405020304" pitchFamily="18" charset="0"/>
              </a:rPr>
              <a:t>years say 20 or until age 65, </a:t>
            </a:r>
            <a:r>
              <a:rPr lang="en-US" dirty="0">
                <a:latin typeface="Times New Roman" panose="02020603050405020304" pitchFamily="18" charset="0"/>
                <a:cs typeface="Times New Roman" panose="02020603050405020304" pitchFamily="18" charset="0"/>
              </a:rPr>
              <a:t>but your coverage stays in force for your entire life even after the payments stop</a:t>
            </a:r>
            <a:r>
              <a:rPr lang="en-US" dirty="0" smtClean="0">
                <a:latin typeface="Times New Roman" panose="02020603050405020304" pitchFamily="18" charset="0"/>
                <a:cs typeface="Times New Roman" panose="02020603050405020304" pitchFamily="18" charset="0"/>
              </a:rPr>
              <a:t>. </a:t>
            </a:r>
          </a:p>
          <a:p>
            <a:pPr marL="0" indent="0" algn="just">
              <a:buNone/>
            </a:pPr>
            <a:r>
              <a:rPr lang="en-US" b="1" dirty="0" smtClean="0">
                <a:solidFill>
                  <a:srgbClr val="FF0000"/>
                </a:solidFill>
                <a:latin typeface="Times New Roman" panose="02020603050405020304" pitchFamily="18" charset="0"/>
                <a:cs typeface="Times New Roman" panose="02020603050405020304" pitchFamily="18" charset="0"/>
              </a:rPr>
              <a:t>For Example: </a:t>
            </a:r>
            <a:r>
              <a:rPr lang="en-US" dirty="0">
                <a:latin typeface="Times New Roman" panose="02020603050405020304" pitchFamily="18" charset="0"/>
                <a:cs typeface="Times New Roman" panose="02020603050405020304" pitchFamily="18" charset="0"/>
              </a:rPr>
              <a:t>Mr. Sharma buys a 15‑year limited payment life insurance policy with a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50,00,000 </a:t>
            </a:r>
            <a:r>
              <a:rPr lang="en-US" dirty="0">
                <a:latin typeface="Times New Roman" panose="02020603050405020304" pitchFamily="18" charset="0"/>
                <a:cs typeface="Times New Roman" panose="02020603050405020304" pitchFamily="18" charset="0"/>
              </a:rPr>
              <a:t>sum assured; he pays higher annual premiums for 15 years, and after that his insurance continues for life without any more payments, and his family will get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50,00,000 </a:t>
            </a:r>
            <a:r>
              <a:rPr lang="en-US" dirty="0">
                <a:latin typeface="Times New Roman" panose="02020603050405020304" pitchFamily="18" charset="0"/>
                <a:cs typeface="Times New Roman" panose="02020603050405020304" pitchFamily="18" charset="0"/>
              </a:rPr>
              <a:t>if he dies at any age.</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60516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6473"/>
            <a:ext cx="10515600" cy="5650490"/>
          </a:xfrm>
        </p:spPr>
        <p:txBody>
          <a:bodyPr>
            <a:normAutofit lnSpcReduction="10000"/>
          </a:bodyPr>
          <a:lstStyle/>
          <a:p>
            <a:pPr marL="0" indent="0">
              <a:buNone/>
            </a:pPr>
            <a:r>
              <a:rPr lang="en-US" b="1" u="sng" dirty="0" smtClean="0">
                <a:latin typeface="Times New Roman" panose="02020603050405020304" pitchFamily="18" charset="0"/>
                <a:cs typeface="Times New Roman" panose="02020603050405020304" pitchFamily="18" charset="0"/>
              </a:rPr>
              <a:t>Variations of Whole Life Insurance</a:t>
            </a:r>
          </a:p>
          <a:p>
            <a:pPr marL="0" indent="0" algn="just">
              <a:buNone/>
            </a:pPr>
            <a:r>
              <a:rPr lang="en-US" dirty="0" smtClean="0">
                <a:latin typeface="Times New Roman" panose="02020603050405020304" pitchFamily="18" charset="0"/>
                <a:cs typeface="Times New Roman" panose="02020603050405020304" pitchFamily="18" charset="0"/>
              </a:rPr>
              <a:t>The new products under the whole life insurance have developed over the period of time considering the cash value and rate of return. Some of the new form of Whole life insurance policies are:</a:t>
            </a:r>
          </a:p>
          <a:p>
            <a:pPr marL="0" indent="0" algn="just">
              <a:buNone/>
            </a:pPr>
            <a:r>
              <a:rPr lang="en-US" b="1" dirty="0" smtClean="0">
                <a:latin typeface="Times New Roman" panose="02020603050405020304" pitchFamily="18" charset="0"/>
                <a:cs typeface="Times New Roman" panose="02020603050405020304" pitchFamily="18" charset="0"/>
              </a:rPr>
              <a:t>1. Variable life Insurance: </a:t>
            </a:r>
            <a:r>
              <a:rPr lang="en-US" dirty="0">
                <a:latin typeface="Times New Roman" panose="02020603050405020304" pitchFamily="18" charset="0"/>
                <a:cs typeface="Times New Roman" panose="02020603050405020304" pitchFamily="18" charset="0"/>
              </a:rPr>
              <a:t>Variable life insurance is a permanent life insurance policy that not only provides a death benefit to your beneficiaries when you die, but also lets you invest part of your cash value in market‑linked options (like stocks and bonds), so the value can go up or down depending on investment performance, and both the cash value and sometimes the death benefit can vary based on how your chosen investments do</a:t>
            </a:r>
            <a:r>
              <a:rPr lang="en-US" dirty="0" smtClean="0">
                <a:latin typeface="Times New Roman" panose="02020603050405020304" pitchFamily="18" charset="0"/>
                <a:cs typeface="Times New Roman" panose="02020603050405020304" pitchFamily="18" charset="0"/>
              </a:rPr>
              <a:t>.</a:t>
            </a:r>
          </a:p>
          <a:p>
            <a:pPr marL="0" indent="0" algn="just">
              <a:buNone/>
            </a:pPr>
            <a:r>
              <a:rPr lang="en-US" dirty="0" smtClean="0">
                <a:latin typeface="Times New Roman" panose="02020603050405020304" pitchFamily="18" charset="0"/>
                <a:cs typeface="Times New Roman" panose="02020603050405020304" pitchFamily="18" charset="0"/>
              </a:rPr>
              <a:t> Here, You </a:t>
            </a:r>
            <a:r>
              <a:rPr lang="en-US" dirty="0">
                <a:latin typeface="Times New Roman" panose="02020603050405020304" pitchFamily="18" charset="0"/>
                <a:cs typeface="Times New Roman" panose="02020603050405020304" pitchFamily="18" charset="0"/>
              </a:rPr>
              <a:t>pay premiums into the policy, and part of that money goes into a separate investment </a:t>
            </a:r>
            <a:r>
              <a:rPr lang="en-US" dirty="0" smtClean="0">
                <a:latin typeface="Times New Roman" panose="02020603050405020304" pitchFamily="18" charset="0"/>
                <a:cs typeface="Times New Roman" panose="02020603050405020304" pitchFamily="18" charset="0"/>
              </a:rPr>
              <a:t>account that is offered by the insurance company and you can choose among </a:t>
            </a:r>
            <a:r>
              <a:rPr lang="en-US" dirty="0">
                <a:latin typeface="Times New Roman" panose="02020603050405020304" pitchFamily="18" charset="0"/>
                <a:cs typeface="Times New Roman" panose="02020603050405020304" pitchFamily="18" charset="0"/>
              </a:rPr>
              <a:t>the available investment </a:t>
            </a:r>
            <a:r>
              <a:rPr lang="en-US" dirty="0" smtClean="0">
                <a:latin typeface="Times New Roman" panose="02020603050405020304" pitchFamily="18" charset="0"/>
                <a:cs typeface="Times New Roman" panose="02020603050405020304" pitchFamily="18" charset="0"/>
              </a:rPr>
              <a:t>options for making investment.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13709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8764"/>
            <a:ext cx="10515600" cy="5678199"/>
          </a:xfrm>
        </p:spPr>
        <p:txBody>
          <a:bodyPr>
            <a:normAutofit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2. Universal Life Insurance: </a:t>
            </a:r>
            <a:r>
              <a:rPr lang="en-US" dirty="0">
                <a:latin typeface="Times New Roman" panose="02020603050405020304" pitchFamily="18" charset="0"/>
                <a:cs typeface="Times New Roman" panose="02020603050405020304" pitchFamily="18" charset="0"/>
              </a:rPr>
              <a:t>Universal life insurance is a type of permanent life insurance that gives you lifelong coverage as long as you pay premiums, but unlike traditional whole life insurance, it lets you change how much you pay and how much your policy’s savings (cash value) grows over time</a:t>
            </a:r>
            <a:r>
              <a:rPr lang="en-US" dirty="0" smtClean="0">
                <a:latin typeface="Times New Roman" panose="02020603050405020304" pitchFamily="18" charset="0"/>
                <a:cs typeface="Times New Roman" panose="02020603050405020304" pitchFamily="18" charset="0"/>
              </a:rPr>
              <a:t>.</a:t>
            </a:r>
          </a:p>
          <a:p>
            <a:pPr marL="0" indent="0" algn="just">
              <a:buNone/>
            </a:pPr>
            <a:r>
              <a:rPr lang="en-US" dirty="0" smtClean="0">
                <a:latin typeface="Times New Roman" panose="02020603050405020304" pitchFamily="18" charset="0"/>
                <a:cs typeface="Times New Roman" panose="02020603050405020304" pitchFamily="18" charset="0"/>
              </a:rPr>
              <a:t>In universal </a:t>
            </a:r>
            <a:r>
              <a:rPr lang="en-US" dirty="0">
                <a:latin typeface="Times New Roman" panose="02020603050405020304" pitchFamily="18" charset="0"/>
                <a:cs typeface="Times New Roman" panose="02020603050405020304" pitchFamily="18" charset="0"/>
              </a:rPr>
              <a:t>life insurance, You can pay more, less, or sometimes skip payments (within set limits), as long as the policy’s savings can cover </a:t>
            </a:r>
            <a:r>
              <a:rPr lang="en-US" dirty="0" smtClean="0">
                <a:latin typeface="Times New Roman" panose="02020603050405020304" pitchFamily="18" charset="0"/>
                <a:cs typeface="Times New Roman" panose="02020603050405020304" pitchFamily="18" charset="0"/>
              </a:rPr>
              <a:t>costs. </a:t>
            </a:r>
            <a:r>
              <a:rPr lang="en-US" dirty="0">
                <a:latin typeface="Times New Roman" panose="02020603050405020304" pitchFamily="18" charset="0"/>
                <a:cs typeface="Times New Roman" panose="02020603050405020304" pitchFamily="18" charset="0"/>
              </a:rPr>
              <a:t>Similarly, </a:t>
            </a: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change your premium amount or the death benefit (the money paid when you die) to fit your changing needs</a:t>
            </a:r>
            <a:r>
              <a:rPr lang="en-US" dirty="0" smtClean="0">
                <a:latin typeface="Times New Roman" panose="02020603050405020304" pitchFamily="18" charset="0"/>
                <a:cs typeface="Times New Roman" panose="02020603050405020304" pitchFamily="18" charset="0"/>
              </a:rPr>
              <a:t>.</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For Example: </a:t>
            </a:r>
            <a:r>
              <a:rPr lang="en-US" dirty="0">
                <a:latin typeface="Times New Roman" panose="02020603050405020304" pitchFamily="18" charset="0"/>
                <a:cs typeface="Times New Roman" panose="02020603050405020304" pitchFamily="18" charset="0"/>
              </a:rPr>
              <a:t>Mr. </a:t>
            </a:r>
            <a:r>
              <a:rPr lang="en-US" dirty="0" err="1">
                <a:latin typeface="Times New Roman" panose="02020603050405020304" pitchFamily="18" charset="0"/>
                <a:cs typeface="Times New Roman" panose="02020603050405020304" pitchFamily="18" charset="0"/>
              </a:rPr>
              <a:t>Thapa</a:t>
            </a:r>
            <a:r>
              <a:rPr lang="en-US" dirty="0">
                <a:latin typeface="Times New Roman" panose="02020603050405020304" pitchFamily="18" charset="0"/>
                <a:cs typeface="Times New Roman" panose="02020603050405020304" pitchFamily="18" charset="0"/>
              </a:rPr>
              <a:t> buys a universal life insurance policy with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50,00,000 </a:t>
            </a:r>
            <a:r>
              <a:rPr lang="en-US" dirty="0">
                <a:latin typeface="Times New Roman" panose="02020603050405020304" pitchFamily="18" charset="0"/>
                <a:cs typeface="Times New Roman" panose="02020603050405020304" pitchFamily="18" charset="0"/>
              </a:rPr>
              <a:t>coverage; some of what he pays each year goes into a savings part that earns interest, and because he can choose to pay more in good years or less in tight years, he keeps the policy active as long as the cash value and premiums are enough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his family will still get the death benefit when he dies.	</a:t>
            </a:r>
            <a:r>
              <a:rPr lang="en-US" dirty="0"/>
              <a:t> </a:t>
            </a:r>
          </a:p>
        </p:txBody>
      </p:sp>
    </p:spTree>
    <p:extLst>
      <p:ext uri="{BB962C8B-B14F-4D97-AF65-F5344CB8AC3E}">
        <p14:creationId xmlns:p14="http://schemas.microsoft.com/office/powerpoint/2010/main" val="52659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BE967-F810-4996-BB3E-505CA1AE404D}"/>
              </a:ext>
            </a:extLst>
          </p:cNvPr>
          <p:cNvSpPr>
            <a:spLocks noGrp="1"/>
          </p:cNvSpPr>
          <p:nvPr>
            <p:ph type="title"/>
          </p:nvPr>
        </p:nvSpPr>
        <p:spPr>
          <a:xfrm>
            <a:off x="838200" y="365125"/>
            <a:ext cx="10515600" cy="589915"/>
          </a:xfrm>
        </p:spPr>
        <p:txBody>
          <a:bodyPr>
            <a:normAutofit/>
          </a:bodyPr>
          <a:lstStyle/>
          <a:p>
            <a:pPr algn="ctr"/>
            <a:r>
              <a:rPr lang="en-US" sz="3200" b="1" dirty="0">
                <a:latin typeface="Times New Roman" panose="02020603050405020304" pitchFamily="18" charset="0"/>
                <a:cs typeface="Times New Roman" panose="02020603050405020304" pitchFamily="18" charset="0"/>
              </a:rPr>
              <a:t>Importance of Life Insurance</a:t>
            </a:r>
          </a:p>
        </p:txBody>
      </p:sp>
      <p:sp>
        <p:nvSpPr>
          <p:cNvPr id="3" name="Content Placeholder 2">
            <a:extLst>
              <a:ext uri="{FF2B5EF4-FFF2-40B4-BE49-F238E27FC236}">
                <a16:creationId xmlns:a16="http://schemas.microsoft.com/office/drawing/2014/main" id="{BCBD6DD5-730E-40D4-80E3-21F2D4DECDE8}"/>
              </a:ext>
            </a:extLst>
          </p:cNvPr>
          <p:cNvSpPr>
            <a:spLocks noGrp="1"/>
          </p:cNvSpPr>
          <p:nvPr>
            <p:ph idx="1"/>
          </p:nvPr>
        </p:nvSpPr>
        <p:spPr>
          <a:xfrm>
            <a:off x="838200" y="1239519"/>
            <a:ext cx="10515600" cy="5253355"/>
          </a:xfrm>
        </p:spPr>
        <p:txBody>
          <a:bodyPr>
            <a:normAutofit/>
          </a:bodyPr>
          <a:lstStyle/>
          <a:p>
            <a:pPr algn="just"/>
            <a:r>
              <a:rPr lang="en-US" b="1" dirty="0">
                <a:latin typeface="Times New Roman" panose="02020603050405020304" pitchFamily="18" charset="0"/>
                <a:cs typeface="Times New Roman" panose="02020603050405020304" pitchFamily="18" charset="0"/>
              </a:rPr>
              <a:t>Providing security: </a:t>
            </a:r>
            <a:r>
              <a:rPr lang="en-US" dirty="0">
                <a:latin typeface="Times New Roman" panose="02020603050405020304" pitchFamily="18" charset="0"/>
                <a:cs typeface="Times New Roman" panose="02020603050405020304" pitchFamily="18" charset="0"/>
              </a:rPr>
              <a:t>Life insurance protects the family financially if the earning member dies, for example, the insurance money helps pay for daily expenses and education.</a:t>
            </a:r>
          </a:p>
          <a:p>
            <a:pPr algn="just"/>
            <a:r>
              <a:rPr lang="en-US" b="1" dirty="0">
                <a:latin typeface="Times New Roman" panose="02020603050405020304" pitchFamily="18" charset="0"/>
                <a:cs typeface="Times New Roman" panose="02020603050405020304" pitchFamily="18" charset="0"/>
              </a:rPr>
              <a:t>Shifting of risk: </a:t>
            </a:r>
            <a:r>
              <a:rPr lang="en-US" dirty="0">
                <a:latin typeface="Times New Roman" panose="02020603050405020304" pitchFamily="18" charset="0"/>
                <a:cs typeface="Times New Roman" panose="02020603050405020304" pitchFamily="18" charset="0"/>
              </a:rPr>
              <a:t>The risk of financial loss due to death is transferred to the insurance company, for example, instead of the family suffering loss, the insurer pays the amount.</a:t>
            </a:r>
          </a:p>
          <a:p>
            <a:pPr algn="just"/>
            <a:r>
              <a:rPr lang="en-US" b="1" dirty="0">
                <a:latin typeface="Times New Roman" panose="02020603050405020304" pitchFamily="18" charset="0"/>
                <a:cs typeface="Times New Roman" panose="02020603050405020304" pitchFamily="18" charset="0"/>
              </a:rPr>
              <a:t>Providing investment opportunity: </a:t>
            </a:r>
            <a:r>
              <a:rPr lang="en-US" dirty="0">
                <a:latin typeface="Times New Roman" panose="02020603050405020304" pitchFamily="18" charset="0"/>
                <a:cs typeface="Times New Roman" panose="02020603050405020304" pitchFamily="18" charset="0"/>
              </a:rPr>
              <a:t>Some life insurance policies help grow money over time, for example, endowment plans give returns after a fixed period.</a:t>
            </a:r>
          </a:p>
          <a:p>
            <a:pPr algn="just"/>
            <a:r>
              <a:rPr lang="en-US" b="1" dirty="0">
                <a:latin typeface="Times New Roman" panose="02020603050405020304" pitchFamily="18" charset="0"/>
                <a:cs typeface="Times New Roman" panose="02020603050405020304" pitchFamily="18" charset="0"/>
              </a:rPr>
              <a:t>Encourage saving: </a:t>
            </a:r>
            <a:r>
              <a:rPr lang="en-US" dirty="0">
                <a:latin typeface="Times New Roman" panose="02020603050405020304" pitchFamily="18" charset="0"/>
                <a:cs typeface="Times New Roman" panose="02020603050405020304" pitchFamily="18" charset="0"/>
              </a:rPr>
              <a:t>Regular premium payments develop a habit of saving, for example, a person saves money every month through premiums.</a:t>
            </a:r>
          </a:p>
        </p:txBody>
      </p:sp>
    </p:spTree>
    <p:extLst>
      <p:ext uri="{BB962C8B-B14F-4D97-AF65-F5344CB8AC3E}">
        <p14:creationId xmlns:p14="http://schemas.microsoft.com/office/powerpoint/2010/main" val="10949315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4908"/>
            <a:ext cx="10515600" cy="5971309"/>
          </a:xfrm>
        </p:spPr>
        <p:txBody>
          <a:bodyPr>
            <a:normAutofit/>
          </a:bodyPr>
          <a:lstStyle/>
          <a:p>
            <a:pPr marL="0" indent="0" algn="just">
              <a:buNone/>
            </a:pPr>
            <a:r>
              <a:rPr lang="en-US" b="1" dirty="0" smtClean="0">
                <a:latin typeface="Times New Roman" panose="02020603050405020304" pitchFamily="18" charset="0"/>
                <a:cs typeface="Times New Roman" panose="02020603050405020304" pitchFamily="18" charset="0"/>
              </a:rPr>
              <a:t>3. Variable Universal Life insurance: </a:t>
            </a:r>
            <a:r>
              <a:rPr lang="en-US" dirty="0">
                <a:latin typeface="Times New Roman" panose="02020603050405020304" pitchFamily="18" charset="0"/>
                <a:cs typeface="Times New Roman" panose="02020603050405020304" pitchFamily="18" charset="0"/>
              </a:rPr>
              <a:t>Variable Universal Life Insurance (VUL) is a type of permanent life insurance that not only gives you a death benefit for your whole life (as long as you pay premiums), but also lets you invest part of your cash value in market‑linked options (like stocks and bonds), so the value can go up or down based on how those investments perform</a:t>
            </a:r>
            <a:r>
              <a:rPr lang="en-US" dirty="0" smtClean="0">
                <a:latin typeface="Times New Roman" panose="02020603050405020304" pitchFamily="18" charset="0"/>
                <a:cs typeface="Times New Roman" panose="02020603050405020304" pitchFamily="18" charset="0"/>
              </a:rPr>
              <a:t>.</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For Example: </a:t>
            </a:r>
            <a:r>
              <a:rPr lang="en-US" dirty="0">
                <a:latin typeface="Times New Roman" panose="02020603050405020304" pitchFamily="18" charset="0"/>
                <a:cs typeface="Times New Roman" panose="02020603050405020304" pitchFamily="18" charset="0"/>
              </a:rPr>
              <a:t>Rina buys a VUL policy with </a:t>
            </a:r>
            <a:r>
              <a:rPr lang="en-US" dirty="0" smtClean="0">
                <a:latin typeface="Times New Roman" panose="02020603050405020304" pitchFamily="18" charset="0"/>
                <a:cs typeface="Times New Roman" panose="02020603050405020304" pitchFamily="18" charset="0"/>
              </a:rPr>
              <a:t>Rs.1,00,00,000 </a:t>
            </a:r>
            <a:r>
              <a:rPr lang="en-US" dirty="0">
                <a:latin typeface="Times New Roman" panose="02020603050405020304" pitchFamily="18" charset="0"/>
                <a:cs typeface="Times New Roman" panose="02020603050405020304" pitchFamily="18" charset="0"/>
              </a:rPr>
              <a:t>coverage; each year part of her premium goes into a savings account that she chooses to invest in a mix of stock and bond funds — if those investments do well, the cash value grows and may increase her death benefit, but if they do poorly, the cash value can drop and she might need to pay more to keep the policy </a:t>
            </a:r>
            <a:r>
              <a:rPr lang="en-US" dirty="0" smtClean="0">
                <a:latin typeface="Times New Roman" panose="02020603050405020304" pitchFamily="18" charset="0"/>
                <a:cs typeface="Times New Roman" panose="02020603050405020304" pitchFamily="18" charset="0"/>
              </a:rPr>
              <a:t>active. </a:t>
            </a:r>
          </a:p>
          <a:p>
            <a:pPr marL="0" indent="0" algn="just">
              <a:buNone/>
            </a:pPr>
            <a:r>
              <a:rPr lang="en-US" dirty="0">
                <a:latin typeface="Times New Roman" panose="02020603050405020304" pitchFamily="18" charset="0"/>
                <a:cs typeface="Times New Roman" panose="02020603050405020304" pitchFamily="18" charset="0"/>
              </a:rPr>
              <a:t>In short: VUL = </a:t>
            </a:r>
            <a:r>
              <a:rPr lang="en-US" b="1" dirty="0">
                <a:latin typeface="Times New Roman" panose="02020603050405020304" pitchFamily="18" charset="0"/>
                <a:cs typeface="Times New Roman" panose="02020603050405020304" pitchFamily="18" charset="0"/>
              </a:rPr>
              <a:t>lifetime protection + investment choice + flexible payments</a:t>
            </a:r>
            <a:r>
              <a:rPr lang="en-US" dirty="0">
                <a:latin typeface="Times New Roman" panose="02020603050405020304" pitchFamily="18" charset="0"/>
                <a:cs typeface="Times New Roman" panose="02020603050405020304" pitchFamily="18" charset="0"/>
              </a:rPr>
              <a:t>, with </a:t>
            </a:r>
            <a:r>
              <a:rPr lang="en-US" b="1" dirty="0">
                <a:latin typeface="Times New Roman" panose="02020603050405020304" pitchFamily="18" charset="0"/>
                <a:cs typeface="Times New Roman" panose="02020603050405020304" pitchFamily="18" charset="0"/>
              </a:rPr>
              <a:t>higher growth potential but also investment risk</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637039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9275"/>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Other Types of Life Insurance</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094509"/>
            <a:ext cx="10515600" cy="5082454"/>
          </a:xfrm>
        </p:spPr>
        <p:txBody>
          <a:bodyPr>
            <a:normAutofit lnSpcReduction="10000"/>
          </a:bodyPr>
          <a:lstStyle/>
          <a:p>
            <a:pPr marL="514350" indent="-514350" algn="just">
              <a:buAutoNum type="arabicPeriod"/>
            </a:pPr>
            <a:r>
              <a:rPr lang="en-US" b="1" dirty="0" smtClean="0">
                <a:latin typeface="Times New Roman" panose="02020603050405020304" pitchFamily="18" charset="0"/>
                <a:cs typeface="Times New Roman" panose="02020603050405020304" pitchFamily="18" charset="0"/>
              </a:rPr>
              <a:t>Modified Life Insurance: </a:t>
            </a:r>
            <a:r>
              <a:rPr lang="en-US" dirty="0" smtClean="0">
                <a:latin typeface="Times New Roman" panose="02020603050405020304" pitchFamily="18" charset="0"/>
                <a:cs typeface="Times New Roman" panose="02020603050405020304" pitchFamily="18" charset="0"/>
              </a:rPr>
              <a:t>It is a whole life policy in which the premiums are lower for the first 3 to 5 years and higher thereafter, but comparatively less than that of traditional whole life insurance. The major advantage of this insurance is that an applicants for insurance can purchase permanent insurance immediately even though they cannot afford  higher premium for the regular whole life policy.</a:t>
            </a:r>
          </a:p>
          <a:p>
            <a:pPr marL="514350" indent="-514350" algn="just">
              <a:buAutoNum type="arabicPeriod"/>
            </a:pPr>
            <a:r>
              <a:rPr lang="en-US" b="1" dirty="0" smtClean="0">
                <a:latin typeface="Times New Roman" panose="02020603050405020304" pitchFamily="18" charset="0"/>
                <a:cs typeface="Times New Roman" panose="02020603050405020304" pitchFamily="18" charset="0"/>
              </a:rPr>
              <a:t>Preferred Risk: </a:t>
            </a:r>
            <a:r>
              <a:rPr lang="en-US" dirty="0" smtClean="0">
                <a:latin typeface="Times New Roman" panose="02020603050405020304" pitchFamily="18" charset="0"/>
                <a:cs typeface="Times New Roman" panose="02020603050405020304" pitchFamily="18" charset="0"/>
              </a:rPr>
              <a:t>in this policy, the insurance company sells the policy at lower rate to the individuals whose  death probability (Preferred Risk) is expected to be lower than average. This is customized policy which is sold to the individual considering their health history, weight, occupations, who seems to have low mortality rate than average. </a:t>
            </a:r>
            <a:r>
              <a:rPr lang="en-US" b="1" dirty="0" smtClean="0">
                <a:solidFill>
                  <a:srgbClr val="FF0000"/>
                </a:solidFill>
                <a:latin typeface="Times New Roman" panose="02020603050405020304" pitchFamily="18" charset="0"/>
                <a:cs typeface="Times New Roman" panose="02020603050405020304" pitchFamily="18" charset="0"/>
              </a:rPr>
              <a:t>For example: </a:t>
            </a:r>
            <a:r>
              <a:rPr lang="en-US" dirty="0" smtClean="0">
                <a:latin typeface="Times New Roman" panose="02020603050405020304" pitchFamily="18" charset="0"/>
                <a:cs typeface="Times New Roman" panose="02020603050405020304" pitchFamily="18" charset="0"/>
              </a:rPr>
              <a:t>discount in life insurance for the non smoker is an example.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81392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1055"/>
            <a:ext cx="10515600" cy="5705908"/>
          </a:xfrm>
        </p:spPr>
        <p:txBody>
          <a:bodyPr/>
          <a:lstStyle/>
          <a:p>
            <a:pPr marL="0" indent="0" algn="just">
              <a:buNone/>
            </a:pPr>
            <a:r>
              <a:rPr lang="en-US" b="1" dirty="0" smtClean="0">
                <a:latin typeface="Times New Roman" panose="02020603050405020304" pitchFamily="18" charset="0"/>
                <a:cs typeface="Times New Roman" panose="02020603050405020304" pitchFamily="18" charset="0"/>
              </a:rPr>
              <a:t>3. Joint Life insurance: </a:t>
            </a:r>
            <a:r>
              <a:rPr lang="en-US" dirty="0" smtClean="0">
                <a:latin typeface="Times New Roman" panose="02020603050405020304" pitchFamily="18" charset="0"/>
                <a:cs typeface="Times New Roman" panose="02020603050405020304" pitchFamily="18" charset="0"/>
              </a:rPr>
              <a:t>Also called </a:t>
            </a:r>
            <a:r>
              <a:rPr lang="en-US" dirty="0" smtClean="0">
                <a:solidFill>
                  <a:srgbClr val="FF0000"/>
                </a:solidFill>
                <a:latin typeface="Times New Roman" panose="02020603050405020304" pitchFamily="18" charset="0"/>
                <a:cs typeface="Times New Roman" panose="02020603050405020304" pitchFamily="18" charset="0"/>
              </a:rPr>
              <a:t>first-to-die policy</a:t>
            </a:r>
            <a:r>
              <a:rPr lang="en-US" dirty="0" smtClean="0">
                <a:latin typeface="Times New Roman" panose="02020603050405020304" pitchFamily="18" charset="0"/>
                <a:cs typeface="Times New Roman" panose="02020603050405020304" pitchFamily="18" charset="0"/>
              </a:rPr>
              <a:t>, is a policy written in the lives of two or more people and is payable at the time of the death of the first person to die. For example, this policy can be used for the coverage of husband and wife.</a:t>
            </a:r>
          </a:p>
          <a:p>
            <a:pPr marL="0" indent="0" algn="just">
              <a:buNone/>
            </a:pPr>
            <a:r>
              <a:rPr lang="en-US" b="1" dirty="0" smtClean="0">
                <a:latin typeface="Times New Roman" panose="02020603050405020304" pitchFamily="18" charset="0"/>
                <a:cs typeface="Times New Roman" panose="02020603050405020304" pitchFamily="18" charset="0"/>
              </a:rPr>
              <a:t>4. Second-to-die life insurance: </a:t>
            </a:r>
            <a:r>
              <a:rPr lang="en-US" dirty="0" smtClean="0">
                <a:latin typeface="Times New Roman" panose="02020603050405020304" pitchFamily="18" charset="0"/>
                <a:cs typeface="Times New Roman" panose="02020603050405020304" pitchFamily="18" charset="0"/>
              </a:rPr>
              <a:t>Also called survivorship life is a form of insurance that insurers two or more lives and pays the death benefit at the time of the death of the second or last insured. </a:t>
            </a:r>
          </a:p>
          <a:p>
            <a:pPr marL="0" indent="0" algn="just">
              <a:buNone/>
            </a:pPr>
            <a:r>
              <a:rPr lang="en-US" b="1" dirty="0" smtClean="0">
                <a:latin typeface="Times New Roman" panose="02020603050405020304" pitchFamily="18" charset="0"/>
                <a:cs typeface="Times New Roman" panose="02020603050405020304" pitchFamily="18" charset="0"/>
              </a:rPr>
              <a:t>5. Saving bank life insurance: </a:t>
            </a:r>
            <a:r>
              <a:rPr lang="en-US" dirty="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t is a life insurance that was sold by saving banks to their customers at lower premium. </a:t>
            </a:r>
          </a:p>
          <a:p>
            <a:pPr marL="0" indent="0" algn="just">
              <a:buNone/>
            </a:pPr>
            <a:r>
              <a:rPr lang="en-US" b="1" dirty="0" smtClean="0">
                <a:latin typeface="Times New Roman" panose="02020603050405020304" pitchFamily="18" charset="0"/>
                <a:cs typeface="Times New Roman" panose="02020603050405020304" pitchFamily="18" charset="0"/>
              </a:rPr>
              <a:t>6. Group life insurance: </a:t>
            </a:r>
            <a:r>
              <a:rPr lang="en-US" dirty="0" smtClean="0">
                <a:latin typeface="Times New Roman" panose="02020603050405020304" pitchFamily="18" charset="0"/>
                <a:cs typeface="Times New Roman" panose="02020603050405020304" pitchFamily="18" charset="0"/>
              </a:rPr>
              <a:t>Group life insurance provides the life insurance to the members of a group in a single master contract between the insurer and employer. For example: Group medical insurance.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98948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5420"/>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Life Insurance Contractual Provisions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91491"/>
            <a:ext cx="10515600" cy="4985472"/>
          </a:xfrm>
        </p:spPr>
        <p:txBody>
          <a:bodyPr/>
          <a:lstStyle/>
          <a:p>
            <a:pPr marL="0" indent="0" algn="just">
              <a:buNone/>
            </a:pPr>
            <a:r>
              <a:rPr lang="en-US" dirty="0">
                <a:latin typeface="Times New Roman" panose="02020603050405020304" pitchFamily="18" charset="0"/>
                <a:cs typeface="Times New Roman" panose="02020603050405020304" pitchFamily="18" charset="0"/>
              </a:rPr>
              <a:t>A life insurance contractual provision is a specific clause or term written into a life insurance policy that defines the rights, duties, conditions, and responsibilities of both the insurer </a:t>
            </a:r>
            <a:r>
              <a:rPr lang="en-US" dirty="0" smtClean="0">
                <a:latin typeface="Times New Roman" panose="02020603050405020304" pitchFamily="18" charset="0"/>
                <a:cs typeface="Times New Roman" panose="02020603050405020304" pitchFamily="18" charset="0"/>
              </a:rPr>
              <a:t>and </a:t>
            </a:r>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policyholder.</a:t>
            </a:r>
          </a:p>
          <a:p>
            <a:pPr algn="just"/>
            <a:r>
              <a:rPr lang="en-US" b="1" dirty="0" smtClean="0">
                <a:latin typeface="Times New Roman" panose="02020603050405020304" pitchFamily="18" charset="0"/>
                <a:cs typeface="Times New Roman" panose="02020603050405020304" pitchFamily="18" charset="0"/>
              </a:rPr>
              <a:t>Ownership Clause: </a:t>
            </a:r>
            <a:r>
              <a:rPr lang="en-US" dirty="0" smtClean="0">
                <a:latin typeface="Times New Roman" panose="02020603050405020304" pitchFamily="18" charset="0"/>
                <a:cs typeface="Times New Roman" panose="02020603050405020304" pitchFamily="18" charset="0"/>
              </a:rPr>
              <a:t>Under the ownership clause, the policy owner posses all contractual rights in the policy while the insured is living. These rights include changing the beneficiary, surrendering the policy, borrowing the loan, receiving dividend etc.</a:t>
            </a:r>
          </a:p>
          <a:p>
            <a:pPr algn="just"/>
            <a:r>
              <a:rPr lang="en-US" b="1" dirty="0" smtClean="0">
                <a:latin typeface="Times New Roman" panose="02020603050405020304" pitchFamily="18" charset="0"/>
                <a:cs typeface="Times New Roman" panose="02020603050405020304" pitchFamily="18" charset="0"/>
              </a:rPr>
              <a:t>Entire Contract Clause: </a:t>
            </a:r>
            <a:r>
              <a:rPr lang="en-US" dirty="0" smtClean="0">
                <a:latin typeface="Times New Roman" panose="02020603050405020304" pitchFamily="18" charset="0"/>
                <a:cs typeface="Times New Roman" panose="02020603050405020304" pitchFamily="18" charset="0"/>
              </a:rPr>
              <a:t>Entire contract clause states the </a:t>
            </a:r>
            <a:r>
              <a:rPr lang="en-US" dirty="0">
                <a:latin typeface="Times New Roman" panose="02020603050405020304" pitchFamily="18" charset="0"/>
                <a:cs typeface="Times New Roman" panose="02020603050405020304" pitchFamily="18" charset="0"/>
              </a:rPr>
              <a:t>only </a:t>
            </a:r>
            <a:r>
              <a:rPr lang="en-US" dirty="0" smtClean="0">
                <a:latin typeface="Times New Roman" panose="02020603050405020304" pitchFamily="18" charset="0"/>
                <a:cs typeface="Times New Roman" panose="02020603050405020304" pitchFamily="18" charset="0"/>
              </a:rPr>
              <a:t>terms and conditions </a:t>
            </a:r>
            <a:r>
              <a:rPr lang="en-US" dirty="0">
                <a:latin typeface="Times New Roman" panose="02020603050405020304" pitchFamily="18" charset="0"/>
                <a:cs typeface="Times New Roman" panose="02020603050405020304" pitchFamily="18" charset="0"/>
              </a:rPr>
              <a:t>that count between you </a:t>
            </a:r>
            <a:r>
              <a:rPr lang="en-US" dirty="0" smtClean="0">
                <a:latin typeface="Times New Roman" panose="02020603050405020304" pitchFamily="18" charset="0"/>
                <a:cs typeface="Times New Roman" panose="02020603050405020304" pitchFamily="18" charset="0"/>
              </a:rPr>
              <a:t>and </a:t>
            </a:r>
            <a:r>
              <a:rPr lang="en-US" dirty="0">
                <a:latin typeface="Times New Roman" panose="02020603050405020304" pitchFamily="18" charset="0"/>
                <a:cs typeface="Times New Roman" panose="02020603050405020304" pitchFamily="18" charset="0"/>
              </a:rPr>
              <a:t>the insurance company are the ones that are written in the actual policy and the </a:t>
            </a:r>
            <a:r>
              <a:rPr lang="en-US" dirty="0" smtClean="0">
                <a:latin typeface="Times New Roman" panose="02020603050405020304" pitchFamily="18" charset="0"/>
                <a:cs typeface="Times New Roman" panose="02020603050405020304" pitchFamily="18" charset="0"/>
              </a:rPr>
              <a:t>application documents </a:t>
            </a:r>
            <a:r>
              <a:rPr lang="en-US" dirty="0">
                <a:latin typeface="Times New Roman" panose="02020603050405020304" pitchFamily="18" charset="0"/>
                <a:cs typeface="Times New Roman" panose="02020603050405020304" pitchFamily="18" charset="0"/>
              </a:rPr>
              <a:t>attached to it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nothing outside the written contract is </a:t>
            </a:r>
            <a:r>
              <a:rPr lang="en-US" dirty="0" smtClean="0">
                <a:latin typeface="Times New Roman" panose="02020603050405020304" pitchFamily="18" charset="0"/>
                <a:cs typeface="Times New Roman" panose="02020603050405020304" pitchFamily="18" charset="0"/>
              </a:rPr>
              <a:t>enforceable.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48721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23455"/>
            <a:ext cx="10515600" cy="5791200"/>
          </a:xfrm>
        </p:spPr>
        <p:txBody>
          <a:bodyPr>
            <a:normAutofit/>
          </a:bodyPr>
          <a:lstStyle/>
          <a:p>
            <a:pPr algn="just"/>
            <a:r>
              <a:rPr lang="en-US" b="1" dirty="0" smtClean="0">
                <a:latin typeface="Times New Roman" panose="02020603050405020304" pitchFamily="18" charset="0"/>
                <a:cs typeface="Times New Roman" panose="02020603050405020304" pitchFamily="18" charset="0"/>
              </a:rPr>
              <a:t>Incontestability Clause: </a:t>
            </a:r>
            <a:r>
              <a:rPr lang="en-US" dirty="0" smtClean="0">
                <a:latin typeface="Times New Roman" panose="02020603050405020304" pitchFamily="18" charset="0"/>
                <a:cs typeface="Times New Roman" panose="02020603050405020304" pitchFamily="18" charset="0"/>
              </a:rPr>
              <a:t>Incontestability clause states that </a:t>
            </a:r>
            <a:r>
              <a:rPr lang="en-US" dirty="0">
                <a:latin typeface="Times New Roman" panose="02020603050405020304" pitchFamily="18"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fter </a:t>
            </a:r>
            <a:r>
              <a:rPr lang="en-US" dirty="0">
                <a:latin typeface="Times New Roman" panose="02020603050405020304" pitchFamily="18" charset="0"/>
                <a:cs typeface="Times New Roman" panose="02020603050405020304" pitchFamily="18" charset="0"/>
              </a:rPr>
              <a:t>the policy has been in force for a certain time (usually 2 years), the insurance company can’t cancel the policy or refuse to pay the death benefit just because you accidentally gave wrong information on the application. They must pay the claim as long as the policy is in </a:t>
            </a:r>
            <a:r>
              <a:rPr lang="en-US" dirty="0" smtClean="0">
                <a:latin typeface="Times New Roman" panose="02020603050405020304" pitchFamily="18" charset="0"/>
                <a:cs typeface="Times New Roman" panose="02020603050405020304" pitchFamily="18" charset="0"/>
              </a:rPr>
              <a:t>force.</a:t>
            </a:r>
          </a:p>
          <a:p>
            <a:pPr algn="just"/>
            <a:r>
              <a:rPr lang="en-US" b="1" dirty="0" smtClean="0">
                <a:latin typeface="Times New Roman" panose="02020603050405020304" pitchFamily="18" charset="0"/>
                <a:cs typeface="Times New Roman" panose="02020603050405020304" pitchFamily="18" charset="0"/>
              </a:rPr>
              <a:t>Suicide Clause: </a:t>
            </a:r>
            <a:r>
              <a:rPr lang="en-US" dirty="0" smtClean="0">
                <a:latin typeface="Times New Roman" panose="02020603050405020304" pitchFamily="18" charset="0"/>
                <a:cs typeface="Times New Roman" panose="02020603050405020304" pitchFamily="18" charset="0"/>
              </a:rPr>
              <a:t>Suicide clause states that </a:t>
            </a:r>
            <a:r>
              <a:rPr lang="en-US" dirty="0">
                <a:latin typeface="Times New Roman" panose="02020603050405020304" pitchFamily="18" charset="0"/>
                <a:cs typeface="Times New Roman" panose="02020603050405020304" pitchFamily="18" charset="0"/>
              </a:rPr>
              <a:t>If the person who bought the life insurance dies by suicide within a certain early period after the policy starts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usually </a:t>
            </a:r>
            <a:r>
              <a:rPr lang="en-US" dirty="0" smtClean="0">
                <a:latin typeface="Times New Roman" panose="02020603050405020304" pitchFamily="18" charset="0"/>
                <a:cs typeface="Times New Roman" panose="02020603050405020304" pitchFamily="18" charset="0"/>
              </a:rPr>
              <a:t>1-2 </a:t>
            </a:r>
            <a:r>
              <a:rPr lang="en-US" dirty="0">
                <a:latin typeface="Times New Roman" panose="02020603050405020304" pitchFamily="18" charset="0"/>
                <a:cs typeface="Times New Roman" panose="02020603050405020304" pitchFamily="18" charset="0"/>
              </a:rPr>
              <a:t>years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insurance company will not pay the full death benefit to the beneficiaries. Instead, they may only return the premiums paid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But, If someone dies by suicide after the suicide-clause period </a:t>
            </a:r>
            <a:r>
              <a:rPr lang="en-US" dirty="0" smtClean="0">
                <a:latin typeface="Times New Roman" panose="02020603050405020304" pitchFamily="18" charset="0"/>
                <a:cs typeface="Times New Roman" panose="02020603050405020304" pitchFamily="18" charset="0"/>
              </a:rPr>
              <a:t>(1-2 years</a:t>
            </a:r>
            <a:r>
              <a:rPr lang="en-US" dirty="0">
                <a:latin typeface="Times New Roman" panose="02020603050405020304" pitchFamily="18" charset="0"/>
                <a:cs typeface="Times New Roman" panose="02020603050405020304" pitchFamily="18" charset="0"/>
              </a:rPr>
              <a:t>) from when the life insurance policy started, then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insurer will pay the full death benefit to the beneficiaries just like any other death (natural or accidental), as long as the policy is active and premiums were paid.</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75110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8764"/>
            <a:ext cx="10515600" cy="6012872"/>
          </a:xfrm>
        </p:spPr>
        <p:txBody>
          <a:bodyPr>
            <a:normAutofit lnSpcReduction="10000"/>
          </a:bodyPr>
          <a:lstStyle/>
          <a:p>
            <a:pPr algn="just"/>
            <a:r>
              <a:rPr lang="en-US" b="1" dirty="0" smtClean="0">
                <a:latin typeface="Times New Roman" panose="02020603050405020304" pitchFamily="18" charset="0"/>
                <a:cs typeface="Times New Roman" panose="02020603050405020304" pitchFamily="18" charset="0"/>
              </a:rPr>
              <a:t>Grace Period: </a:t>
            </a:r>
            <a:r>
              <a:rPr lang="en-US" dirty="0" smtClean="0">
                <a:latin typeface="Times New Roman" panose="02020603050405020304" pitchFamily="18" charset="0"/>
                <a:cs typeface="Times New Roman" panose="02020603050405020304" pitchFamily="18" charset="0"/>
              </a:rPr>
              <a:t>This clause </a:t>
            </a:r>
            <a:r>
              <a:rPr lang="en-US" dirty="0">
                <a:latin typeface="Times New Roman" panose="02020603050405020304" pitchFamily="18" charset="0"/>
                <a:cs typeface="Times New Roman" panose="02020603050405020304" pitchFamily="18" charset="0"/>
              </a:rPr>
              <a:t>states that </a:t>
            </a: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you miss a premium payment, the insurer gives you a little extra time to pay it without losing your coverage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usually about </a:t>
            </a:r>
            <a:r>
              <a:rPr lang="en-US" dirty="0" smtClean="0">
                <a:latin typeface="Times New Roman" panose="02020603050405020304" pitchFamily="18" charset="0"/>
                <a:cs typeface="Times New Roman" panose="02020603050405020304" pitchFamily="18" charset="0"/>
              </a:rPr>
              <a:t>30-31 </a:t>
            </a:r>
            <a:r>
              <a:rPr lang="en-US" dirty="0">
                <a:latin typeface="Times New Roman" panose="02020603050405020304" pitchFamily="18" charset="0"/>
                <a:cs typeface="Times New Roman" panose="02020603050405020304" pitchFamily="18" charset="0"/>
              </a:rPr>
              <a:t>days. During this time, your policy still works</a:t>
            </a:r>
            <a:r>
              <a:rPr lang="en-US" dirty="0" smtClean="0">
                <a:latin typeface="Times New Roman" panose="02020603050405020304" pitchFamily="18" charset="0"/>
                <a:cs typeface="Times New Roman" panose="02020603050405020304" pitchFamily="18" charset="0"/>
              </a:rPr>
              <a:t>.</a:t>
            </a:r>
          </a:p>
          <a:p>
            <a:pPr algn="just"/>
            <a:r>
              <a:rPr lang="en-US" b="1" dirty="0">
                <a:latin typeface="Times New Roman" panose="02020603050405020304" pitchFamily="18" charset="0"/>
                <a:cs typeface="Times New Roman" panose="02020603050405020304" pitchFamily="18" charset="0"/>
              </a:rPr>
              <a:t>Reinstatement Clause: </a:t>
            </a:r>
            <a:r>
              <a:rPr lang="en-US" dirty="0">
                <a:latin typeface="Times New Roman" panose="02020603050405020304" pitchFamily="18" charset="0"/>
                <a:cs typeface="Times New Roman" panose="02020603050405020304" pitchFamily="18" charset="0"/>
              </a:rPr>
              <a:t>This clause states that i</a:t>
            </a:r>
            <a:r>
              <a:rPr lang="en-US" dirty="0" smtClean="0">
                <a:latin typeface="Times New Roman" panose="02020603050405020304" pitchFamily="18" charset="0"/>
                <a:cs typeface="Times New Roman" panose="02020603050405020304" pitchFamily="18" charset="0"/>
              </a:rPr>
              <a:t>f </a:t>
            </a:r>
            <a:r>
              <a:rPr lang="en-US" dirty="0">
                <a:latin typeface="Times New Roman" panose="02020603050405020304" pitchFamily="18" charset="0"/>
                <a:cs typeface="Times New Roman" panose="02020603050405020304" pitchFamily="18" charset="0"/>
              </a:rPr>
              <a:t>your policy lapsed (ended) because you didn’t pay premiums on time, the reinstatement clause lets you revive it later </a:t>
            </a:r>
            <a:r>
              <a:rPr lang="en-US" dirty="0" smtClean="0">
                <a:latin typeface="Times New Roman" panose="02020603050405020304" pitchFamily="18" charset="0"/>
                <a:cs typeface="Times New Roman" panose="02020603050405020304" pitchFamily="18" charset="0"/>
              </a:rPr>
              <a:t>- but </a:t>
            </a:r>
            <a:r>
              <a:rPr lang="en-US" dirty="0">
                <a:latin typeface="Times New Roman" panose="02020603050405020304" pitchFamily="18" charset="0"/>
                <a:cs typeface="Times New Roman" panose="02020603050405020304" pitchFamily="18" charset="0"/>
              </a:rPr>
              <a:t>only if you meet certain rules (like paying back premiums + interest and proving you’re still healthy</a:t>
            </a:r>
            <a:r>
              <a:rPr lang="en-US" dirty="0" smtClean="0">
                <a:latin typeface="Times New Roman" panose="02020603050405020304" pitchFamily="18" charset="0"/>
                <a:cs typeface="Times New Roman" panose="02020603050405020304" pitchFamily="18" charset="0"/>
              </a:rPr>
              <a:t>).</a:t>
            </a:r>
          </a:p>
          <a:p>
            <a:pPr algn="just"/>
            <a:r>
              <a:rPr lang="en-US" b="1" dirty="0" smtClean="0">
                <a:latin typeface="Times New Roman" panose="02020603050405020304" pitchFamily="18" charset="0"/>
                <a:cs typeface="Times New Roman" panose="02020603050405020304" pitchFamily="18" charset="0"/>
              </a:rPr>
              <a:t>Misstatement of Age </a:t>
            </a:r>
            <a:r>
              <a:rPr lang="en-US" b="1" dirty="0">
                <a:latin typeface="Times New Roman" panose="02020603050405020304" pitchFamily="18" charset="0"/>
                <a:cs typeface="Times New Roman" panose="02020603050405020304" pitchFamily="18" charset="0"/>
              </a:rPr>
              <a:t>or Sex</a:t>
            </a:r>
            <a:r>
              <a:rPr lang="en-US" b="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This clause states that i</a:t>
            </a:r>
            <a:r>
              <a:rPr lang="en-US" dirty="0" smtClean="0">
                <a:latin typeface="Times New Roman" panose="02020603050405020304" pitchFamily="18" charset="0"/>
                <a:cs typeface="Times New Roman" panose="02020603050405020304" pitchFamily="18" charset="0"/>
              </a:rPr>
              <a:t>f </a:t>
            </a:r>
            <a:r>
              <a:rPr lang="en-US" dirty="0">
                <a:latin typeface="Times New Roman" panose="02020603050405020304" pitchFamily="18" charset="0"/>
                <a:cs typeface="Times New Roman" panose="02020603050405020304" pitchFamily="18" charset="0"/>
              </a:rPr>
              <a:t>you accidentally give the </a:t>
            </a:r>
            <a:r>
              <a:rPr lang="en-US" dirty="0" smtClean="0">
                <a:latin typeface="Times New Roman" panose="02020603050405020304" pitchFamily="18" charset="0"/>
                <a:cs typeface="Times New Roman" panose="02020603050405020304" pitchFamily="18" charset="0"/>
              </a:rPr>
              <a:t>wrong information about </a:t>
            </a:r>
            <a:r>
              <a:rPr lang="en-US" dirty="0">
                <a:latin typeface="Times New Roman" panose="02020603050405020304" pitchFamily="18" charset="0"/>
                <a:cs typeface="Times New Roman" panose="02020603050405020304" pitchFamily="18" charset="0"/>
              </a:rPr>
              <a:t>age or sex when applying, the insurer doesn’t cancel the policy. Instead, they adjust the benefit or premium to what it should have been if your real age/sex had been </a:t>
            </a:r>
            <a:r>
              <a:rPr lang="en-US" dirty="0" smtClean="0">
                <a:latin typeface="Times New Roman" panose="02020603050405020304" pitchFamily="18" charset="0"/>
                <a:cs typeface="Times New Roman" panose="02020603050405020304" pitchFamily="18" charset="0"/>
              </a:rPr>
              <a:t>given</a:t>
            </a:r>
          </a:p>
          <a:p>
            <a:pPr algn="just"/>
            <a:r>
              <a:rPr lang="en-US" b="1" dirty="0">
                <a:latin typeface="Times New Roman" panose="02020603050405020304" pitchFamily="18" charset="0"/>
                <a:cs typeface="Times New Roman" panose="02020603050405020304" pitchFamily="18" charset="0"/>
              </a:rPr>
              <a:t>Beneficiary Designation: </a:t>
            </a:r>
            <a:r>
              <a:rPr lang="en-US" dirty="0">
                <a:latin typeface="Times New Roman" panose="02020603050405020304" pitchFamily="18" charset="0"/>
                <a:cs typeface="Times New Roman" panose="02020603050405020304" pitchFamily="18" charset="0"/>
              </a:rPr>
              <a:t>This clause tells who will get the life insurance money when the insured person dies. The person you name in the policy is the beneficiary.</a:t>
            </a:r>
          </a:p>
        </p:txBody>
      </p:sp>
    </p:spTree>
    <p:extLst>
      <p:ext uri="{BB962C8B-B14F-4D97-AF65-F5344CB8AC3E}">
        <p14:creationId xmlns:p14="http://schemas.microsoft.com/office/powerpoint/2010/main" val="29606825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8036"/>
            <a:ext cx="10515600" cy="5943600"/>
          </a:xfrm>
        </p:spPr>
        <p:txBody>
          <a:bodyPr>
            <a:normAutofit fontScale="92500" lnSpcReduction="10000"/>
          </a:bodyPr>
          <a:lstStyle/>
          <a:p>
            <a:pPr algn="just"/>
            <a:r>
              <a:rPr lang="en-US" b="1" dirty="0" smtClean="0">
                <a:latin typeface="Times New Roman" panose="02020603050405020304" pitchFamily="18" charset="0"/>
                <a:cs typeface="Times New Roman" panose="02020603050405020304" pitchFamily="18" charset="0"/>
              </a:rPr>
              <a:t>Change of the Plan </a:t>
            </a:r>
            <a:r>
              <a:rPr lang="en-US" b="1" dirty="0">
                <a:latin typeface="Times New Roman" panose="02020603050405020304" pitchFamily="18" charset="0"/>
                <a:cs typeface="Times New Roman" panose="02020603050405020304" pitchFamily="18" charset="0"/>
              </a:rPr>
              <a:t>Provision: </a:t>
            </a:r>
            <a:r>
              <a:rPr lang="en-US" dirty="0">
                <a:latin typeface="Times New Roman" panose="02020603050405020304" pitchFamily="18" charset="0"/>
                <a:cs typeface="Times New Roman" panose="02020603050405020304" pitchFamily="18" charset="0"/>
              </a:rPr>
              <a:t>This rule lets you </a:t>
            </a:r>
            <a:r>
              <a:rPr lang="en-US" b="1" dirty="0">
                <a:latin typeface="Times New Roman" panose="02020603050405020304" pitchFamily="18" charset="0"/>
                <a:cs typeface="Times New Roman" panose="02020603050405020304" pitchFamily="18" charset="0"/>
              </a:rPr>
              <a:t>switch your life insurance policy</a:t>
            </a:r>
            <a:r>
              <a:rPr lang="en-US" dirty="0">
                <a:latin typeface="Times New Roman" panose="02020603050405020304" pitchFamily="18" charset="0"/>
                <a:cs typeface="Times New Roman" panose="02020603050405020304" pitchFamily="18" charset="0"/>
              </a:rPr>
              <a:t> to a </a:t>
            </a:r>
            <a:r>
              <a:rPr lang="en-US" i="1" dirty="0">
                <a:latin typeface="Times New Roman" panose="02020603050405020304" pitchFamily="18" charset="0"/>
                <a:cs typeface="Times New Roman" panose="02020603050405020304" pitchFamily="18" charset="0"/>
              </a:rPr>
              <a:t>different type</a:t>
            </a:r>
            <a:r>
              <a:rPr lang="en-US" dirty="0">
                <a:latin typeface="Times New Roman" panose="02020603050405020304" pitchFamily="18" charset="0"/>
                <a:cs typeface="Times New Roman" panose="02020603050405020304" pitchFamily="18" charset="0"/>
              </a:rPr>
              <a:t> of policy that might suit your needs better </a:t>
            </a:r>
            <a:r>
              <a:rPr lang="en-US" dirty="0" smtClean="0">
                <a:latin typeface="Times New Roman" panose="02020603050405020304" pitchFamily="18" charset="0"/>
                <a:cs typeface="Times New Roman" panose="02020603050405020304" pitchFamily="18" charset="0"/>
              </a:rPr>
              <a:t>- for </a:t>
            </a:r>
            <a:r>
              <a:rPr lang="en-US" dirty="0">
                <a:latin typeface="Times New Roman" panose="02020603050405020304" pitchFamily="18" charset="0"/>
                <a:cs typeface="Times New Roman" panose="02020603050405020304" pitchFamily="18" charset="0"/>
              </a:rPr>
              <a:t>example, moving from </a:t>
            </a:r>
            <a:r>
              <a:rPr lang="en-US" dirty="0" smtClean="0">
                <a:latin typeface="Times New Roman" panose="02020603050405020304" pitchFamily="18" charset="0"/>
                <a:cs typeface="Times New Roman" panose="02020603050405020304" pitchFamily="18" charset="0"/>
              </a:rPr>
              <a:t>ordinary life to limited payment policy (</a:t>
            </a:r>
            <a:r>
              <a:rPr lang="en-US" dirty="0">
                <a:latin typeface="Times New Roman" panose="02020603050405020304" pitchFamily="18" charset="0"/>
                <a:cs typeface="Times New Roman" panose="02020603050405020304" pitchFamily="18" charset="0"/>
              </a:rPr>
              <a:t>or vice versa</a:t>
            </a:r>
            <a:r>
              <a:rPr lang="en-US" dirty="0" smtClean="0">
                <a:latin typeface="Times New Roman" panose="02020603050405020304" pitchFamily="18" charset="0"/>
                <a:cs typeface="Times New Roman" panose="02020603050405020304" pitchFamily="18" charset="0"/>
              </a:rPr>
              <a:t>).</a:t>
            </a:r>
          </a:p>
          <a:p>
            <a:pPr algn="just"/>
            <a:r>
              <a:rPr lang="en-US" b="1" dirty="0" smtClean="0">
                <a:latin typeface="Times New Roman" panose="02020603050405020304" pitchFamily="18" charset="0"/>
                <a:cs typeface="Times New Roman" panose="02020603050405020304" pitchFamily="18" charset="0"/>
              </a:rPr>
              <a:t>Exclusions and Restrictions: </a:t>
            </a:r>
            <a:r>
              <a:rPr lang="en-US" dirty="0">
                <a:latin typeface="Times New Roman" panose="02020603050405020304" pitchFamily="18" charset="0"/>
                <a:cs typeface="Times New Roman" panose="02020603050405020304" pitchFamily="18" charset="0"/>
              </a:rPr>
              <a:t>These are </a:t>
            </a:r>
            <a:r>
              <a:rPr lang="en-US" b="1" dirty="0">
                <a:latin typeface="Times New Roman" panose="02020603050405020304" pitchFamily="18" charset="0"/>
                <a:cs typeface="Times New Roman" panose="02020603050405020304" pitchFamily="18" charset="0"/>
              </a:rPr>
              <a:t>situations where the policy will </a:t>
            </a:r>
            <a:r>
              <a:rPr lang="en-US" b="1" i="1" dirty="0">
                <a:latin typeface="Times New Roman" panose="02020603050405020304" pitchFamily="18" charset="0"/>
                <a:cs typeface="Times New Roman" panose="02020603050405020304" pitchFamily="18" charset="0"/>
              </a:rPr>
              <a:t>not</a:t>
            </a:r>
            <a:r>
              <a:rPr lang="en-US" b="1" dirty="0">
                <a:latin typeface="Times New Roman" panose="02020603050405020304" pitchFamily="18" charset="0"/>
                <a:cs typeface="Times New Roman" panose="02020603050405020304" pitchFamily="18" charset="0"/>
              </a:rPr>
              <a:t> pay</a:t>
            </a:r>
            <a:r>
              <a:rPr lang="en-US" dirty="0">
                <a:latin typeface="Times New Roman" panose="02020603050405020304" pitchFamily="18" charset="0"/>
                <a:cs typeface="Times New Roman" panose="02020603050405020304" pitchFamily="18" charset="0"/>
              </a:rPr>
              <a:t>. For </a:t>
            </a:r>
            <a:r>
              <a:rPr lang="en-US" dirty="0" smtClean="0">
                <a:latin typeface="Times New Roman" panose="02020603050405020304" pitchFamily="18" charset="0"/>
                <a:cs typeface="Times New Roman" panose="02020603050405020304" pitchFamily="18" charset="0"/>
              </a:rPr>
              <a:t>example suicide in the early period, death from criminal act, war and relative violence, dangerous hobbies, private flight by non commercial pilot etc.</a:t>
            </a:r>
          </a:p>
          <a:p>
            <a:pPr algn="just"/>
            <a:r>
              <a:rPr lang="en-US" b="1" dirty="0" smtClean="0">
                <a:latin typeface="Times New Roman" panose="02020603050405020304" pitchFamily="18" charset="0"/>
                <a:cs typeface="Times New Roman" panose="02020603050405020304" pitchFamily="18" charset="0"/>
              </a:rPr>
              <a:t>Payment of Premium: </a:t>
            </a:r>
            <a:r>
              <a:rPr lang="en-US" dirty="0">
                <a:latin typeface="Times New Roman" panose="02020603050405020304" pitchFamily="18" charset="0"/>
                <a:cs typeface="Times New Roman" panose="02020603050405020304" pitchFamily="18" charset="0"/>
              </a:rPr>
              <a:t>This clause tells you </a:t>
            </a:r>
            <a:r>
              <a:rPr lang="en-US" b="1" dirty="0">
                <a:latin typeface="Times New Roman" panose="02020603050405020304" pitchFamily="18" charset="0"/>
                <a:cs typeface="Times New Roman" panose="02020603050405020304" pitchFamily="18" charset="0"/>
              </a:rPr>
              <a:t>how and when you must pay</a:t>
            </a:r>
            <a:r>
              <a:rPr lang="en-US" dirty="0">
                <a:latin typeface="Times New Roman" panose="02020603050405020304" pitchFamily="18" charset="0"/>
                <a:cs typeface="Times New Roman" panose="02020603050405020304" pitchFamily="18" charset="0"/>
              </a:rPr>
              <a:t> your premium money to keep the policy </a:t>
            </a:r>
            <a:r>
              <a:rPr lang="en-US" dirty="0" smtClean="0">
                <a:latin typeface="Times New Roman" panose="02020603050405020304" pitchFamily="18" charset="0"/>
                <a:cs typeface="Times New Roman" panose="02020603050405020304" pitchFamily="18" charset="0"/>
              </a:rPr>
              <a:t>active. Premium can be paid annually, semi annually, quarterly, or even monthly.</a:t>
            </a:r>
          </a:p>
          <a:p>
            <a:pPr algn="just"/>
            <a:r>
              <a:rPr lang="en-US" b="1" dirty="0" smtClean="0">
                <a:latin typeface="Times New Roman" panose="02020603050405020304" pitchFamily="18" charset="0"/>
                <a:cs typeface="Times New Roman" panose="02020603050405020304" pitchFamily="18" charset="0"/>
              </a:rPr>
              <a:t>Policy Loan Provision: </a:t>
            </a:r>
            <a:r>
              <a:rPr lang="en-US" dirty="0">
                <a:latin typeface="Times New Roman" panose="02020603050405020304" pitchFamily="18" charset="0"/>
                <a:cs typeface="Times New Roman" panose="02020603050405020304" pitchFamily="18" charset="0"/>
              </a:rPr>
              <a:t>If your policy has </a:t>
            </a:r>
            <a:r>
              <a:rPr lang="en-US" b="1" dirty="0">
                <a:latin typeface="Times New Roman" panose="02020603050405020304" pitchFamily="18" charset="0"/>
                <a:cs typeface="Times New Roman" panose="02020603050405020304" pitchFamily="18" charset="0"/>
              </a:rPr>
              <a:t>cash value</a:t>
            </a:r>
            <a:r>
              <a:rPr lang="en-US" dirty="0">
                <a:latin typeface="Times New Roman" panose="02020603050405020304" pitchFamily="18" charset="0"/>
                <a:cs typeface="Times New Roman" panose="02020603050405020304" pitchFamily="18" charset="0"/>
              </a:rPr>
              <a:t> (savings part), you can </a:t>
            </a:r>
            <a:r>
              <a:rPr lang="en-US" b="1" dirty="0">
                <a:latin typeface="Times New Roman" panose="02020603050405020304" pitchFamily="18" charset="0"/>
                <a:cs typeface="Times New Roman" panose="02020603050405020304" pitchFamily="18" charset="0"/>
              </a:rPr>
              <a:t>borrow money</a:t>
            </a:r>
            <a:r>
              <a:rPr lang="en-US" dirty="0">
                <a:latin typeface="Times New Roman" panose="02020603050405020304" pitchFamily="18" charset="0"/>
                <a:cs typeface="Times New Roman" panose="02020603050405020304" pitchFamily="18" charset="0"/>
              </a:rPr>
              <a:t> from the insurer using your policy as the source of the loan</a:t>
            </a:r>
            <a:r>
              <a:rPr lang="en-US" dirty="0" smtClean="0">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For example: </a:t>
            </a:r>
            <a:r>
              <a:rPr lang="en-US" dirty="0">
                <a:latin typeface="Times New Roman" panose="02020603050405020304" pitchFamily="18" charset="0"/>
                <a:cs typeface="Times New Roman" panose="02020603050405020304" pitchFamily="18" charset="0"/>
              </a:rPr>
              <a:t>Your whole life policy has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1,00,000 </a:t>
            </a:r>
            <a:r>
              <a:rPr lang="en-US" dirty="0">
                <a:latin typeface="Times New Roman" panose="02020603050405020304" pitchFamily="18" charset="0"/>
                <a:cs typeface="Times New Roman" panose="02020603050405020304" pitchFamily="18" charset="0"/>
              </a:rPr>
              <a:t>in cash value. You can take a loan of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50,000 </a:t>
            </a:r>
            <a:r>
              <a:rPr lang="en-US" dirty="0">
                <a:latin typeface="Times New Roman" panose="02020603050405020304" pitchFamily="18" charset="0"/>
                <a:cs typeface="Times New Roman" panose="02020603050405020304" pitchFamily="18" charset="0"/>
              </a:rPr>
              <a:t>from that amount. You’ll pay interest, and if you don’t repay the loan, the amount plus interest will be taken from your death </a:t>
            </a:r>
            <a:r>
              <a:rPr lang="en-US" dirty="0" smtClean="0">
                <a:latin typeface="Times New Roman" panose="02020603050405020304" pitchFamily="18" charset="0"/>
                <a:cs typeface="Times New Roman" panose="02020603050405020304" pitchFamily="18" charset="0"/>
              </a:rPr>
              <a:t>benefit.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88706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8036"/>
            <a:ext cx="10515600" cy="5608927"/>
          </a:xfrm>
        </p:spPr>
        <p:txBody>
          <a:bodyPr>
            <a:normAutofit/>
          </a:bodyPr>
          <a:lstStyle/>
          <a:p>
            <a:pPr algn="just"/>
            <a:r>
              <a:rPr lang="en-US" b="1" dirty="0" smtClean="0">
                <a:latin typeface="Times New Roman" panose="02020603050405020304" pitchFamily="18" charset="0"/>
                <a:cs typeface="Times New Roman" panose="02020603050405020304" pitchFamily="18" charset="0"/>
              </a:rPr>
              <a:t>Assignment Clause</a:t>
            </a:r>
            <a:r>
              <a:rPr lang="en-US" b="1"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Assignment Clause allows </a:t>
            </a: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transfer your life insurance policy rights to another person or institution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like a bank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usually as security for a loan</a:t>
            </a:r>
            <a:r>
              <a:rPr lang="en-US" dirty="0" smtClean="0">
                <a:latin typeface="Times New Roman" panose="02020603050405020304" pitchFamily="18" charset="0"/>
                <a:cs typeface="Times New Roman" panose="02020603050405020304" pitchFamily="18" charset="0"/>
              </a:rPr>
              <a:t>.</a:t>
            </a:r>
          </a:p>
          <a:p>
            <a:pPr lvl="1" algn="just"/>
            <a:r>
              <a:rPr lang="en-US" b="1" dirty="0">
                <a:latin typeface="Times New Roman" panose="02020603050405020304" pitchFamily="18" charset="0"/>
                <a:cs typeface="Times New Roman" panose="02020603050405020304" pitchFamily="18" charset="0"/>
              </a:rPr>
              <a:t>Absolute Assignment: </a:t>
            </a:r>
            <a:r>
              <a:rPr lang="en-US" dirty="0">
                <a:latin typeface="Times New Roman" panose="02020603050405020304" pitchFamily="18" charset="0"/>
                <a:cs typeface="Times New Roman" panose="02020603050405020304" pitchFamily="18" charset="0"/>
              </a:rPr>
              <a:t>This is a complete and permanent transfer of all rights and ownership from the policyholder to another person or entity.</a:t>
            </a:r>
          </a:p>
          <a:p>
            <a:pPr lvl="1" algn="just"/>
            <a:r>
              <a:rPr lang="en-US" b="1" dirty="0">
                <a:latin typeface="Times New Roman" panose="02020603050405020304" pitchFamily="18" charset="0"/>
                <a:cs typeface="Times New Roman" panose="02020603050405020304" pitchFamily="18" charset="0"/>
              </a:rPr>
              <a:t>Collateral Assignment: </a:t>
            </a:r>
            <a:r>
              <a:rPr lang="en-US" dirty="0">
                <a:latin typeface="Times New Roman" panose="02020603050405020304" pitchFamily="18" charset="0"/>
                <a:cs typeface="Times New Roman" panose="02020603050405020304" pitchFamily="18" charset="0"/>
              </a:rPr>
              <a:t>This is a special kind of conditional assignment where the policy is used only as security for a loan. The lender has rights only up to the loan amount.</a:t>
            </a:r>
          </a:p>
          <a:p>
            <a:pPr algn="just"/>
            <a:r>
              <a:rPr lang="en-US" b="1" dirty="0" smtClean="0">
                <a:latin typeface="Times New Roman" panose="02020603050405020304" pitchFamily="18" charset="0"/>
                <a:cs typeface="Times New Roman" panose="02020603050405020304" pitchFamily="18" charset="0"/>
              </a:rPr>
              <a:t>Automatic Premium </a:t>
            </a:r>
            <a:r>
              <a:rPr lang="en-US" b="1" dirty="0">
                <a:latin typeface="Times New Roman" panose="02020603050405020304" pitchFamily="18" charset="0"/>
                <a:cs typeface="Times New Roman" panose="02020603050405020304" pitchFamily="18" charset="0"/>
              </a:rPr>
              <a:t>Loan: </a:t>
            </a:r>
            <a:r>
              <a:rPr lang="en-US" dirty="0" smtClean="0">
                <a:latin typeface="Times New Roman" panose="02020603050405020304" pitchFamily="18" charset="0"/>
                <a:cs typeface="Times New Roman" panose="02020603050405020304" pitchFamily="18" charset="0"/>
              </a:rPr>
              <a:t>This clause states that if </a:t>
            </a:r>
            <a:r>
              <a:rPr lang="en-US" dirty="0">
                <a:latin typeface="Times New Roman" panose="02020603050405020304" pitchFamily="18" charset="0"/>
                <a:cs typeface="Times New Roman" panose="02020603050405020304" pitchFamily="18" charset="0"/>
              </a:rPr>
              <a:t>you </a:t>
            </a:r>
            <a:r>
              <a:rPr lang="en-US" i="1" dirty="0">
                <a:latin typeface="Times New Roman" panose="02020603050405020304" pitchFamily="18" charset="0"/>
                <a:cs typeface="Times New Roman" panose="02020603050405020304" pitchFamily="18" charset="0"/>
              </a:rPr>
              <a:t>forget to pay</a:t>
            </a:r>
            <a:r>
              <a:rPr lang="en-US" dirty="0">
                <a:latin typeface="Times New Roman" panose="02020603050405020304" pitchFamily="18" charset="0"/>
                <a:cs typeface="Times New Roman" panose="02020603050405020304" pitchFamily="18" charset="0"/>
              </a:rPr>
              <a:t> a premium and your policy has cash value, the insurer will use that cash value to automatically pay the overdue premium so the policy doesn’t lapse (end).</a:t>
            </a:r>
          </a:p>
        </p:txBody>
      </p:sp>
    </p:spTree>
    <p:extLst>
      <p:ext uri="{BB962C8B-B14F-4D97-AF65-F5344CB8AC3E}">
        <p14:creationId xmlns:p14="http://schemas.microsoft.com/office/powerpoint/2010/main" val="1698295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0839"/>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Dividend option</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080655"/>
            <a:ext cx="10515600" cy="5624945"/>
          </a:xfrm>
        </p:spPr>
        <p:txBody>
          <a:bodyPr>
            <a:normAutofit fontScale="92500" lnSpcReduction="10000"/>
          </a:bodyPr>
          <a:lstStyle/>
          <a:p>
            <a:pPr marL="0" indent="0" algn="just">
              <a:buNone/>
            </a:pPr>
            <a:r>
              <a:rPr lang="en-US" dirty="0">
                <a:latin typeface="Times New Roman" panose="02020603050405020304" pitchFamily="18" charset="0"/>
                <a:cs typeface="Times New Roman" panose="02020603050405020304" pitchFamily="18" charset="0"/>
              </a:rPr>
              <a:t>A </a:t>
            </a:r>
            <a:r>
              <a:rPr lang="en-US" b="1" dirty="0">
                <a:latin typeface="Times New Roman" panose="02020603050405020304" pitchFamily="18" charset="0"/>
                <a:cs typeface="Times New Roman" panose="02020603050405020304" pitchFamily="18" charset="0"/>
              </a:rPr>
              <a:t>dividend option</a:t>
            </a:r>
            <a:r>
              <a:rPr lang="en-US" dirty="0">
                <a:latin typeface="Times New Roman" panose="02020603050405020304" pitchFamily="18" charset="0"/>
                <a:cs typeface="Times New Roman" panose="02020603050405020304" pitchFamily="18" charset="0"/>
              </a:rPr>
              <a:t> is the </a:t>
            </a:r>
            <a:r>
              <a:rPr lang="en-US" b="1" dirty="0">
                <a:latin typeface="Times New Roman" panose="02020603050405020304" pitchFamily="18" charset="0"/>
                <a:cs typeface="Times New Roman" panose="02020603050405020304" pitchFamily="18" charset="0"/>
              </a:rPr>
              <a:t>choice you make about how you want to use the dividends</a:t>
            </a:r>
            <a:r>
              <a:rPr lang="en-US" dirty="0">
                <a:latin typeface="Times New Roman" panose="02020603050405020304" pitchFamily="18" charset="0"/>
                <a:cs typeface="Times New Roman" panose="02020603050405020304" pitchFamily="18" charset="0"/>
              </a:rPr>
              <a:t> that an insurance company pays you from a participating life insurance policy</a:t>
            </a:r>
            <a:r>
              <a:rPr lang="en-US" dirty="0" smtClean="0">
                <a:latin typeface="Times New Roman" panose="02020603050405020304" pitchFamily="18" charset="0"/>
                <a:cs typeface="Times New Roman" panose="02020603050405020304" pitchFamily="18" charset="0"/>
              </a:rPr>
              <a:t>. Only </a:t>
            </a:r>
            <a:r>
              <a:rPr lang="en-US" b="1" dirty="0">
                <a:latin typeface="Times New Roman" panose="02020603050405020304" pitchFamily="18" charset="0"/>
                <a:cs typeface="Times New Roman" panose="02020603050405020304" pitchFamily="18" charset="0"/>
              </a:rPr>
              <a:t>participating or “with-profits” policies</a:t>
            </a:r>
            <a:r>
              <a:rPr lang="en-US" dirty="0">
                <a:latin typeface="Times New Roman" panose="02020603050405020304" pitchFamily="18" charset="0"/>
                <a:cs typeface="Times New Roman" panose="02020603050405020304" pitchFamily="18" charset="0"/>
              </a:rPr>
              <a:t> offer </a:t>
            </a:r>
            <a:r>
              <a:rPr lang="en-US" dirty="0" smtClean="0">
                <a:latin typeface="Times New Roman" panose="02020603050405020304" pitchFamily="18" charset="0"/>
                <a:cs typeface="Times New Roman" panose="02020603050405020304" pitchFamily="18" charset="0"/>
              </a:rPr>
              <a:t>dividends such as participating endowment plan, participating whole life insurance etc. </a:t>
            </a:r>
          </a:p>
          <a:p>
            <a:pPr marL="0" indent="0" algn="just">
              <a:buNone/>
            </a:pPr>
            <a:r>
              <a:rPr lang="en-US" dirty="0" smtClean="0">
                <a:latin typeface="Times New Roman" panose="02020603050405020304" pitchFamily="18" charset="0"/>
                <a:cs typeface="Times New Roman" panose="02020603050405020304" pitchFamily="18" charset="0"/>
              </a:rPr>
              <a:t>The dividend can be used for the following options: </a:t>
            </a:r>
            <a:endParaRPr lang="en-US"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Cash: </a:t>
            </a: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receive the dividend </a:t>
            </a:r>
            <a:r>
              <a:rPr lang="en-US" b="1" dirty="0">
                <a:latin typeface="Times New Roman" panose="02020603050405020304" pitchFamily="18" charset="0"/>
                <a:cs typeface="Times New Roman" panose="02020603050405020304" pitchFamily="18" charset="0"/>
              </a:rPr>
              <a:t>in cash</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usually </a:t>
            </a:r>
            <a:r>
              <a:rPr lang="en-US" dirty="0">
                <a:latin typeface="Times New Roman" panose="02020603050405020304" pitchFamily="18" charset="0"/>
                <a:cs typeface="Times New Roman" panose="02020603050405020304" pitchFamily="18" charset="0"/>
              </a:rPr>
              <a:t>by check or direct </a:t>
            </a:r>
            <a:r>
              <a:rPr lang="en-US" dirty="0" smtClean="0">
                <a:latin typeface="Times New Roman" panose="02020603050405020304" pitchFamily="18" charset="0"/>
                <a:cs typeface="Times New Roman" panose="02020603050405020304" pitchFamily="18" charset="0"/>
              </a:rPr>
              <a:t>deposit.</a:t>
            </a:r>
          </a:p>
          <a:p>
            <a:pPr algn="just"/>
            <a:r>
              <a:rPr lang="en-US" b="1" dirty="0" smtClean="0">
                <a:latin typeface="Times New Roman" panose="02020603050405020304" pitchFamily="18" charset="0"/>
                <a:cs typeface="Times New Roman" panose="02020603050405020304" pitchFamily="18" charset="0"/>
              </a:rPr>
              <a:t>Apply to payment of premium: </a:t>
            </a:r>
            <a:r>
              <a:rPr lang="en-US" dirty="0" smtClean="0">
                <a:latin typeface="Times New Roman" panose="02020603050405020304" pitchFamily="18" charset="0"/>
                <a:cs typeface="Times New Roman" panose="02020603050405020304" pitchFamily="18" charset="0"/>
              </a:rPr>
              <a:t>The dividend can be used for the payment of your next due premium. </a:t>
            </a:r>
          </a:p>
          <a:p>
            <a:pPr algn="just"/>
            <a:r>
              <a:rPr lang="en-US" b="1" dirty="0">
                <a:latin typeface="Times New Roman" panose="02020603050405020304" pitchFamily="18" charset="0"/>
                <a:cs typeface="Times New Roman" panose="02020603050405020304" pitchFamily="18" charset="0"/>
              </a:rPr>
              <a:t>Dividend accumulation: </a:t>
            </a:r>
            <a:r>
              <a:rPr lang="en-US" dirty="0">
                <a:latin typeface="Times New Roman" panose="02020603050405020304" pitchFamily="18" charset="0"/>
                <a:cs typeface="Times New Roman" panose="02020603050405020304" pitchFamily="18" charset="0"/>
              </a:rPr>
              <a:t>Your dividend stays with the insurance company and </a:t>
            </a:r>
            <a:r>
              <a:rPr lang="en-US" b="1" dirty="0">
                <a:latin typeface="Times New Roman" panose="02020603050405020304" pitchFamily="18" charset="0"/>
                <a:cs typeface="Times New Roman" panose="02020603050405020304" pitchFamily="18" charset="0"/>
              </a:rPr>
              <a:t>earns interest</a:t>
            </a:r>
            <a:r>
              <a:rPr lang="en-US" dirty="0">
                <a:latin typeface="Times New Roman" panose="02020603050405020304" pitchFamily="18" charset="0"/>
                <a:cs typeface="Times New Roman" panose="02020603050405020304" pitchFamily="18" charset="0"/>
              </a:rPr>
              <a:t> over time (like a savings account</a:t>
            </a:r>
            <a:r>
              <a:rPr lang="en-US" dirty="0" smtClean="0">
                <a:latin typeface="Times New Roman" panose="02020603050405020304" pitchFamily="18" charset="0"/>
                <a:cs typeface="Times New Roman" panose="02020603050405020304" pitchFamily="18" charset="0"/>
              </a:rPr>
              <a:t>).</a:t>
            </a:r>
          </a:p>
          <a:p>
            <a:pPr algn="just"/>
            <a:r>
              <a:rPr lang="en-US" b="1" dirty="0">
                <a:latin typeface="Times New Roman" panose="02020603050405020304" pitchFamily="18" charset="0"/>
                <a:cs typeface="Times New Roman" panose="02020603050405020304" pitchFamily="18" charset="0"/>
              </a:rPr>
              <a:t>Paid up additions option: </a:t>
            </a:r>
            <a:r>
              <a:rPr lang="en-US" dirty="0">
                <a:latin typeface="Times New Roman" panose="02020603050405020304" pitchFamily="18" charset="0"/>
                <a:cs typeface="Times New Roman" panose="02020603050405020304" pitchFamily="18" charset="0"/>
              </a:rPr>
              <a:t>Your dividend can be used to purchase small amount of life other insurance policies .</a:t>
            </a:r>
          </a:p>
          <a:p>
            <a:pPr algn="just"/>
            <a:r>
              <a:rPr lang="en-US" b="1" dirty="0">
                <a:latin typeface="Times New Roman" panose="02020603050405020304" pitchFamily="18" charset="0"/>
                <a:cs typeface="Times New Roman" panose="02020603050405020304" pitchFamily="18" charset="0"/>
              </a:rPr>
              <a:t>Term Insurance: </a:t>
            </a:r>
            <a:r>
              <a:rPr lang="en-US" dirty="0">
                <a:latin typeface="Times New Roman" panose="02020603050405020304" pitchFamily="18" charset="0"/>
                <a:cs typeface="Times New Roman" panose="02020603050405020304" pitchFamily="18" charset="0"/>
              </a:rPr>
              <a:t>Your dividend buys one year of additional term coverage (temporary life insurance</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85289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76984"/>
          </a:xfrm>
        </p:spPr>
        <p:txBody>
          <a:bodyPr>
            <a:normAutofit/>
          </a:bodyPr>
          <a:lstStyle/>
          <a:p>
            <a:pPr algn="ctr"/>
            <a:r>
              <a:rPr lang="en-US" sz="3200" b="1" dirty="0" err="1" smtClean="0">
                <a:latin typeface="Times New Roman" panose="02020603050405020304" pitchFamily="18" charset="0"/>
                <a:cs typeface="Times New Roman" panose="02020603050405020304" pitchFamily="18" charset="0"/>
              </a:rPr>
              <a:t>Nonforfeiture</a:t>
            </a:r>
            <a:r>
              <a:rPr lang="en-US" sz="3200" b="1" dirty="0" smtClean="0">
                <a:latin typeface="Times New Roman" panose="02020603050405020304" pitchFamily="18" charset="0"/>
                <a:cs typeface="Times New Roman" panose="02020603050405020304" pitchFamily="18" charset="0"/>
              </a:rPr>
              <a:t> Option</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246909"/>
            <a:ext cx="10515600" cy="4930054"/>
          </a:xfrm>
        </p:spPr>
        <p:txBody>
          <a:bodyPr>
            <a:normAutofit lnSpcReduction="10000"/>
          </a:bodyPr>
          <a:lstStyle/>
          <a:p>
            <a:pPr algn="just"/>
            <a:r>
              <a:rPr lang="en-US" dirty="0" smtClean="0">
                <a:latin typeface="Times New Roman" panose="02020603050405020304" pitchFamily="18" charset="0"/>
                <a:cs typeface="Times New Roman" panose="02020603050405020304" pitchFamily="18" charset="0"/>
              </a:rPr>
              <a:t>A </a:t>
            </a:r>
            <a:r>
              <a:rPr lang="en-US" dirty="0" err="1" smtClean="0">
                <a:latin typeface="Times New Roman" panose="02020603050405020304" pitchFamily="18" charset="0"/>
                <a:cs typeface="Times New Roman" panose="02020603050405020304" pitchFamily="18" charset="0"/>
              </a:rPr>
              <a:t>nonforfeiture</a:t>
            </a:r>
            <a:r>
              <a:rPr lang="en-US" dirty="0" smtClean="0">
                <a:latin typeface="Times New Roman" panose="02020603050405020304" pitchFamily="18" charset="0"/>
                <a:cs typeface="Times New Roman" panose="02020603050405020304" pitchFamily="18" charset="0"/>
              </a:rPr>
              <a:t> option is used in cash value life insurance which states that if you don’t want to continue your life insurance policy, the policyholder is entitled to receive something back as cash surrender value.</a:t>
            </a:r>
          </a:p>
          <a:p>
            <a:pPr algn="just"/>
            <a:r>
              <a:rPr lang="en-US" dirty="0" smtClean="0">
                <a:latin typeface="Times New Roman" panose="02020603050405020304" pitchFamily="18" charset="0"/>
                <a:cs typeface="Times New Roman" panose="02020603050405020304" pitchFamily="18" charset="0"/>
              </a:rPr>
              <a:t> Means, you cannot loose every money that you have paid as a premium to the date of surrender of your policy. </a:t>
            </a:r>
          </a:p>
          <a:p>
            <a:pPr algn="just"/>
            <a:r>
              <a:rPr lang="en-US" b="1" dirty="0">
                <a:latin typeface="Times New Roman" panose="02020603050405020304" pitchFamily="18" charset="0"/>
                <a:cs typeface="Times New Roman" panose="02020603050405020304" pitchFamily="18" charset="0"/>
              </a:rPr>
              <a:t>For Example: </a:t>
            </a:r>
            <a:r>
              <a:rPr lang="en-US" dirty="0">
                <a:latin typeface="Times New Roman" panose="02020603050405020304" pitchFamily="18" charset="0"/>
                <a:cs typeface="Times New Roman" panose="02020603050405020304" pitchFamily="18" charset="0"/>
              </a:rPr>
              <a:t>You have </a:t>
            </a:r>
            <a:r>
              <a:rPr lang="en-US" dirty="0" smtClean="0">
                <a:latin typeface="Times New Roman" panose="02020603050405020304" pitchFamily="18" charset="0"/>
                <a:cs typeface="Times New Roman" panose="02020603050405020304" pitchFamily="18" charset="0"/>
              </a:rPr>
              <a:t>purchased </a:t>
            </a:r>
            <a:r>
              <a:rPr lang="en-US" dirty="0">
                <a:latin typeface="Times New Roman" panose="02020603050405020304" pitchFamily="18" charset="0"/>
                <a:cs typeface="Times New Roman" panose="02020603050405020304" pitchFamily="18" charset="0"/>
              </a:rPr>
              <a:t>whole life policy  </a:t>
            </a:r>
            <a:r>
              <a:rPr lang="en-US" dirty="0" smtClean="0">
                <a:latin typeface="Times New Roman" panose="02020603050405020304" pitchFamily="18" charset="0"/>
                <a:cs typeface="Times New Roman" panose="02020603050405020304" pitchFamily="18" charset="0"/>
              </a:rPr>
              <a:t>5 years ago. So far you have paid 50,000 amount as premium in 5 </a:t>
            </a:r>
            <a:r>
              <a:rPr lang="en-US" dirty="0" err="1" smtClean="0">
                <a:latin typeface="Times New Roman" panose="02020603050405020304" pitchFamily="18" charset="0"/>
                <a:cs typeface="Times New Roman" panose="02020603050405020304" pitchFamily="18" charset="0"/>
              </a:rPr>
              <a:t>eyars</a:t>
            </a:r>
            <a:r>
              <a:rPr lang="en-US" dirty="0" smtClean="0">
                <a:latin typeface="Times New Roman" panose="02020603050405020304" pitchFamily="18" charset="0"/>
                <a:cs typeface="Times New Roman" panose="02020603050405020304" pitchFamily="18" charset="0"/>
              </a:rPr>
              <a:t> and this amount has earned nearly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20,000 from the investment made by your insurance company. Now you have decided to cancel the policy, in such as case, your insurance company pays you back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70,000 and policy ends.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7283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4B04EC-7B37-48BE-822E-1E01A8E737C7}"/>
              </a:ext>
            </a:extLst>
          </p:cNvPr>
          <p:cNvSpPr>
            <a:spLocks noGrp="1"/>
          </p:cNvSpPr>
          <p:nvPr>
            <p:ph idx="1"/>
          </p:nvPr>
        </p:nvSpPr>
        <p:spPr>
          <a:xfrm>
            <a:off x="838200" y="701040"/>
            <a:ext cx="10515600" cy="5475923"/>
          </a:xfrm>
        </p:spPr>
        <p:txBody>
          <a:bodyPr>
            <a:normAutofit/>
          </a:bodyPr>
          <a:lstStyle/>
          <a:p>
            <a:pPr algn="just"/>
            <a:r>
              <a:rPr lang="en-US" b="1" dirty="0">
                <a:latin typeface="Times New Roman" panose="02020603050405020304" pitchFamily="18" charset="0"/>
                <a:cs typeface="Times New Roman" panose="02020603050405020304" pitchFamily="18" charset="0"/>
              </a:rPr>
              <a:t>Capital formation: </a:t>
            </a:r>
            <a:r>
              <a:rPr lang="en-US" dirty="0">
                <a:latin typeface="Times New Roman" panose="02020603050405020304" pitchFamily="18" charset="0"/>
                <a:cs typeface="Times New Roman" panose="02020603050405020304" pitchFamily="18" charset="0"/>
              </a:rPr>
              <a:t>Insurance companies collect premiums and invest them in big projects, for example, building roads or power plants.</a:t>
            </a:r>
          </a:p>
          <a:p>
            <a:pPr algn="just"/>
            <a:r>
              <a:rPr lang="en-US" b="1" dirty="0">
                <a:latin typeface="Times New Roman" panose="02020603050405020304" pitchFamily="18" charset="0"/>
                <a:cs typeface="Times New Roman" panose="02020603050405020304" pitchFamily="18" charset="0"/>
              </a:rPr>
              <a:t>Generating employment opportunity: </a:t>
            </a:r>
            <a:r>
              <a:rPr lang="en-US" dirty="0">
                <a:latin typeface="Times New Roman" panose="02020603050405020304" pitchFamily="18" charset="0"/>
                <a:cs typeface="Times New Roman" panose="02020603050405020304" pitchFamily="18" charset="0"/>
              </a:rPr>
              <a:t>Life insurance creates jobs, for example, agents, officers, and customer service staff work in insurance companies.</a:t>
            </a:r>
          </a:p>
          <a:p>
            <a:pPr algn="just"/>
            <a:r>
              <a:rPr lang="en-US" b="1" dirty="0">
                <a:latin typeface="Times New Roman" panose="02020603050405020304" pitchFamily="18" charset="0"/>
                <a:cs typeface="Times New Roman" panose="02020603050405020304" pitchFamily="18" charset="0"/>
              </a:rPr>
              <a:t>Promoting social welfare: </a:t>
            </a:r>
            <a:r>
              <a:rPr lang="en-US" dirty="0">
                <a:latin typeface="Times New Roman" panose="02020603050405020304" pitchFamily="18" charset="0"/>
                <a:cs typeface="Times New Roman" panose="02020603050405020304" pitchFamily="18" charset="0"/>
              </a:rPr>
              <a:t>Insurance supports families in difficult times, for example, dependents get financial help after the policyholder’s death.</a:t>
            </a:r>
          </a:p>
          <a:p>
            <a:pPr algn="just"/>
            <a:r>
              <a:rPr lang="en-US" b="1" dirty="0">
                <a:latin typeface="Times New Roman" panose="02020603050405020304" pitchFamily="18" charset="0"/>
                <a:cs typeface="Times New Roman" panose="02020603050405020304" pitchFamily="18" charset="0"/>
              </a:rPr>
              <a:t>Improving credit standing: </a:t>
            </a:r>
            <a:r>
              <a:rPr lang="en-US" dirty="0">
                <a:latin typeface="Times New Roman" panose="02020603050405020304" pitchFamily="18" charset="0"/>
                <a:cs typeface="Times New Roman" panose="02020603050405020304" pitchFamily="18" charset="0"/>
              </a:rPr>
              <a:t>A life insurance policy helps in getting loans easily, for example, banks trust insured persons more.</a:t>
            </a:r>
          </a:p>
          <a:p>
            <a:pPr algn="just"/>
            <a:r>
              <a:rPr lang="en-US" b="1" dirty="0">
                <a:latin typeface="Times New Roman" panose="02020603050405020304" pitchFamily="18" charset="0"/>
                <a:cs typeface="Times New Roman" panose="02020603050405020304" pitchFamily="18" charset="0"/>
              </a:rPr>
              <a:t>Tax benefit: </a:t>
            </a:r>
            <a:r>
              <a:rPr lang="en-US" dirty="0">
                <a:latin typeface="Times New Roman" panose="02020603050405020304" pitchFamily="18" charset="0"/>
                <a:cs typeface="Times New Roman" panose="02020603050405020304" pitchFamily="18" charset="0"/>
              </a:rPr>
              <a:t>Life insurance gives tax savings, for example, insurance premium </a:t>
            </a:r>
            <a:r>
              <a:rPr lang="en-US" dirty="0" err="1">
                <a:latin typeface="Times New Roman" panose="02020603050405020304" pitchFamily="18" charset="0"/>
                <a:cs typeface="Times New Roman" panose="02020603050405020304" pitchFamily="18" charset="0"/>
              </a:rPr>
              <a:t>upto</a:t>
            </a:r>
            <a:r>
              <a:rPr lang="en-US" dirty="0">
                <a:latin typeface="Times New Roman" panose="02020603050405020304" pitchFamily="18" charset="0"/>
                <a:cs typeface="Times New Roman" panose="02020603050405020304" pitchFamily="18" charset="0"/>
              </a:rPr>
              <a:t> Rs. 40,000 can be reduced from taxable income.</a:t>
            </a:r>
          </a:p>
        </p:txBody>
      </p:sp>
    </p:spTree>
    <p:extLst>
      <p:ext uri="{BB962C8B-B14F-4D97-AF65-F5344CB8AC3E}">
        <p14:creationId xmlns:p14="http://schemas.microsoft.com/office/powerpoint/2010/main" val="2641074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4908"/>
            <a:ext cx="10515600" cy="6012873"/>
          </a:xfrm>
        </p:spPr>
        <p:txBody>
          <a:bodyPr>
            <a:normAutofit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Common </a:t>
            </a:r>
            <a:r>
              <a:rPr lang="en-US" b="1" dirty="0" err="1" smtClean="0">
                <a:latin typeface="Times New Roman" panose="02020603050405020304" pitchFamily="18" charset="0"/>
                <a:cs typeface="Times New Roman" panose="02020603050405020304" pitchFamily="18" charset="0"/>
              </a:rPr>
              <a:t>nonforfeiture</a:t>
            </a:r>
            <a:r>
              <a:rPr lang="en-US" b="1" dirty="0" smtClean="0">
                <a:latin typeface="Times New Roman" panose="02020603050405020304" pitchFamily="18" charset="0"/>
                <a:cs typeface="Times New Roman" panose="02020603050405020304" pitchFamily="18" charset="0"/>
              </a:rPr>
              <a:t> options:</a:t>
            </a:r>
          </a:p>
          <a:p>
            <a:pPr algn="just"/>
            <a:r>
              <a:rPr lang="en-US" b="1" dirty="0" smtClean="0">
                <a:latin typeface="Times New Roman" panose="02020603050405020304" pitchFamily="18" charset="0"/>
                <a:cs typeface="Times New Roman" panose="02020603050405020304" pitchFamily="18" charset="0"/>
              </a:rPr>
              <a:t>Cash surrender value: </a:t>
            </a:r>
            <a:r>
              <a:rPr lang="en-US" dirty="0" smtClean="0">
                <a:latin typeface="Times New Roman" panose="02020603050405020304" pitchFamily="18" charset="0"/>
                <a:cs typeface="Times New Roman" panose="02020603050405020304" pitchFamily="18" charset="0"/>
              </a:rPr>
              <a:t>In this option, you can cancel the policy and get the cash value in lump sum. For example: </a:t>
            </a:r>
            <a:r>
              <a:rPr lang="en-US" dirty="0">
                <a:latin typeface="Times New Roman" panose="02020603050405020304" pitchFamily="18" charset="0"/>
                <a:cs typeface="Times New Roman" panose="02020603050405020304" pitchFamily="18" charset="0"/>
              </a:rPr>
              <a:t>You’ve paid premiums for 5</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years and your policy has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50,000 </a:t>
            </a:r>
            <a:r>
              <a:rPr lang="en-US" dirty="0">
                <a:latin typeface="Times New Roman" panose="02020603050405020304" pitchFamily="18" charset="0"/>
                <a:cs typeface="Times New Roman" panose="02020603050405020304" pitchFamily="18" charset="0"/>
              </a:rPr>
              <a:t>cash value. If you choose this option, the insurer pays you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50,000 </a:t>
            </a:r>
            <a:r>
              <a:rPr lang="en-US" dirty="0">
                <a:latin typeface="Times New Roman" panose="02020603050405020304" pitchFamily="18" charset="0"/>
                <a:cs typeface="Times New Roman" panose="02020603050405020304" pitchFamily="18" charset="0"/>
              </a:rPr>
              <a:t>(minus any charges) and the policy ends</a:t>
            </a:r>
            <a:r>
              <a:rPr lang="en-US" dirty="0" smtClean="0">
                <a:latin typeface="Times New Roman" panose="02020603050405020304" pitchFamily="18" charset="0"/>
                <a:cs typeface="Times New Roman" panose="02020603050405020304" pitchFamily="18" charset="0"/>
              </a:rPr>
              <a:t>.</a:t>
            </a:r>
          </a:p>
          <a:p>
            <a:pPr algn="just"/>
            <a:r>
              <a:rPr lang="en-US" b="1" dirty="0" smtClean="0">
                <a:latin typeface="Times New Roman" panose="02020603050405020304" pitchFamily="18" charset="0"/>
                <a:cs typeface="Times New Roman" panose="02020603050405020304" pitchFamily="18" charset="0"/>
              </a:rPr>
              <a:t>Reduced paid up insurance: </a:t>
            </a:r>
            <a:r>
              <a:rPr lang="en-US" dirty="0" smtClean="0">
                <a:latin typeface="Times New Roman" panose="02020603050405020304" pitchFamily="18" charset="0"/>
                <a:cs typeface="Times New Roman" panose="02020603050405020304" pitchFamily="18" charset="0"/>
              </a:rPr>
              <a:t>Under this option, the amount received from cash surrender is used to pay the single premium to buys </a:t>
            </a:r>
            <a:r>
              <a:rPr lang="en-US" dirty="0">
                <a:latin typeface="Times New Roman" panose="02020603050405020304" pitchFamily="18" charset="0"/>
                <a:cs typeface="Times New Roman" panose="02020603050405020304" pitchFamily="18" charset="0"/>
              </a:rPr>
              <a:t>a smaller permanent life insurance </a:t>
            </a:r>
            <a:r>
              <a:rPr lang="en-US" dirty="0" smtClean="0">
                <a:latin typeface="Times New Roman" panose="02020603050405020304" pitchFamily="18" charset="0"/>
                <a:cs typeface="Times New Roman" panose="02020603050405020304" pitchFamily="18" charset="0"/>
              </a:rPr>
              <a:t>policy in which the premium is fully covered from that single payment.</a:t>
            </a:r>
          </a:p>
          <a:p>
            <a:pPr algn="just"/>
            <a:r>
              <a:rPr lang="en-US" b="1" dirty="0" smtClean="0">
                <a:latin typeface="Times New Roman" panose="02020603050405020304" pitchFamily="18" charset="0"/>
                <a:cs typeface="Times New Roman" panose="02020603050405020304" pitchFamily="18" charset="0"/>
              </a:rPr>
              <a:t>Extended term insurance: </a:t>
            </a:r>
            <a:r>
              <a:rPr lang="en-US" dirty="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n this option, </a:t>
            </a:r>
            <a:r>
              <a:rPr lang="en-US" dirty="0">
                <a:latin typeface="Times New Roman" panose="02020603050405020304" pitchFamily="18" charset="0"/>
                <a:cs typeface="Times New Roman" panose="02020603050405020304" pitchFamily="18" charset="0"/>
              </a:rPr>
              <a:t>Your cash value is used to buy a term life insurance policy with the same original death benefit but only for a limited </a:t>
            </a:r>
            <a:r>
              <a:rPr lang="en-US" dirty="0" smtClean="0">
                <a:latin typeface="Times New Roman" panose="02020603050405020304" pitchFamily="18" charset="0"/>
                <a:cs typeface="Times New Roman" panose="02020603050405020304" pitchFamily="18" charset="0"/>
              </a:rPr>
              <a:t>period. For example: </a:t>
            </a:r>
            <a:r>
              <a:rPr lang="en-US" dirty="0">
                <a:latin typeface="Times New Roman" panose="02020603050405020304" pitchFamily="18" charset="0"/>
                <a:cs typeface="Times New Roman" panose="02020603050405020304" pitchFamily="18" charset="0"/>
              </a:rPr>
              <a:t>You had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10,00,000 </a:t>
            </a:r>
            <a:r>
              <a:rPr lang="en-US" dirty="0">
                <a:latin typeface="Times New Roman" panose="02020603050405020304" pitchFamily="18" charset="0"/>
                <a:cs typeface="Times New Roman" panose="02020603050405020304" pitchFamily="18" charset="0"/>
              </a:rPr>
              <a:t>of coverage and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4,00,000 </a:t>
            </a:r>
            <a:r>
              <a:rPr lang="en-US" dirty="0">
                <a:latin typeface="Times New Roman" panose="02020603050405020304" pitchFamily="18" charset="0"/>
                <a:cs typeface="Times New Roman" panose="02020603050405020304" pitchFamily="18" charset="0"/>
              </a:rPr>
              <a:t>cash value. The insurer uses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4,00,000 </a:t>
            </a:r>
            <a:r>
              <a:rPr lang="en-US" dirty="0">
                <a:latin typeface="Times New Roman" panose="02020603050405020304" pitchFamily="18" charset="0"/>
                <a:cs typeface="Times New Roman" panose="02020603050405020304" pitchFamily="18" charset="0"/>
              </a:rPr>
              <a:t>to buy term insurance of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10,00,000 </a:t>
            </a:r>
            <a:r>
              <a:rPr lang="en-US" dirty="0">
                <a:latin typeface="Times New Roman" panose="02020603050405020304" pitchFamily="18" charset="0"/>
                <a:cs typeface="Times New Roman" panose="02020603050405020304" pitchFamily="18" charset="0"/>
              </a:rPr>
              <a:t>that stays in force, maybe for 10 or 15 years, without needing future premiums.</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18831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80001"/>
          </a:xfrm>
        </p:spPr>
        <p:txBody>
          <a:bodyPr>
            <a:noAutofit/>
          </a:bodyPr>
          <a:lstStyle/>
          <a:p>
            <a:pPr algn="ctr"/>
            <a:r>
              <a:rPr lang="en-US" sz="3200" b="1" dirty="0" smtClean="0">
                <a:latin typeface="Times New Roman" panose="02020603050405020304" pitchFamily="18" charset="0"/>
                <a:cs typeface="Times New Roman" panose="02020603050405020304" pitchFamily="18" charset="0"/>
              </a:rPr>
              <a:t>Settlement option</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49927"/>
            <a:ext cx="10515600" cy="5237018"/>
          </a:xfrm>
        </p:spPr>
        <p:txBody>
          <a:bodyPr>
            <a:normAutofit lnSpcReduction="10000"/>
          </a:bodyPr>
          <a:lstStyle/>
          <a:p>
            <a:pPr marL="0" indent="0" algn="just">
              <a:buNone/>
            </a:pPr>
            <a:r>
              <a:rPr lang="en-US" dirty="0">
                <a:latin typeface="Times New Roman" panose="02020603050405020304" pitchFamily="18" charset="0"/>
                <a:cs typeface="Times New Roman" panose="02020603050405020304" pitchFamily="18" charset="0"/>
              </a:rPr>
              <a:t>A settlement option in life insurance is the method you (or your beneficiary) choose for receiving the insurance proceeds (like maturity or death benefit) instead of just getting one lump‑sum </a:t>
            </a:r>
            <a:r>
              <a:rPr lang="en-US" dirty="0" smtClean="0">
                <a:latin typeface="Times New Roman" panose="02020603050405020304" pitchFamily="18" charset="0"/>
                <a:cs typeface="Times New Roman" panose="02020603050405020304" pitchFamily="18" charset="0"/>
              </a:rPr>
              <a:t>payment. The most common settlement options are:</a:t>
            </a:r>
          </a:p>
          <a:p>
            <a:pPr algn="just"/>
            <a:r>
              <a:rPr lang="en-US" b="1" dirty="0" smtClean="0">
                <a:latin typeface="Times New Roman" panose="02020603050405020304" pitchFamily="18" charset="0"/>
                <a:cs typeface="Times New Roman" panose="02020603050405020304" pitchFamily="18" charset="0"/>
              </a:rPr>
              <a:t>Cash: </a:t>
            </a:r>
            <a:r>
              <a:rPr lang="en-US" dirty="0" smtClean="0">
                <a:latin typeface="Times New Roman" panose="02020603050405020304" pitchFamily="18" charset="0"/>
                <a:cs typeface="Times New Roman" panose="02020603050405020304" pitchFamily="18" charset="0"/>
              </a:rPr>
              <a:t>Under this option, the policy proceeds can be paid in lump sum </a:t>
            </a:r>
            <a:r>
              <a:rPr lang="en-US" dirty="0">
                <a:latin typeface="Times New Roman" panose="02020603050405020304" pitchFamily="18" charset="0"/>
                <a:cs typeface="Times New Roman" panose="02020603050405020304" pitchFamily="18" charset="0"/>
              </a:rPr>
              <a:t>at once. No future payments </a:t>
            </a:r>
            <a:r>
              <a:rPr lang="en-US" dirty="0" smtClean="0">
                <a:latin typeface="Times New Roman" panose="02020603050405020304" pitchFamily="18" charset="0"/>
                <a:cs typeface="Times New Roman" panose="02020603050405020304" pitchFamily="18" charset="0"/>
              </a:rPr>
              <a:t>is received after </a:t>
            </a:r>
            <a:r>
              <a:rPr lang="en-US" dirty="0">
                <a:latin typeface="Times New Roman" panose="02020603050405020304" pitchFamily="18" charset="0"/>
                <a:cs typeface="Times New Roman" panose="02020603050405020304" pitchFamily="18" charset="0"/>
              </a:rPr>
              <a:t>that</a:t>
            </a:r>
            <a:r>
              <a:rPr lang="en-US" dirty="0" smtClean="0">
                <a:latin typeface="Times New Roman" panose="02020603050405020304" pitchFamily="18" charset="0"/>
                <a:cs typeface="Times New Roman" panose="02020603050405020304" pitchFamily="18" charset="0"/>
              </a:rPr>
              <a:t>.</a:t>
            </a:r>
          </a:p>
          <a:p>
            <a:pPr algn="just"/>
            <a:r>
              <a:rPr lang="en-US" b="1" dirty="0" smtClean="0">
                <a:latin typeface="Times New Roman" panose="02020603050405020304" pitchFamily="18" charset="0"/>
                <a:cs typeface="Times New Roman" panose="02020603050405020304" pitchFamily="18" charset="0"/>
              </a:rPr>
              <a:t>Interest option</a:t>
            </a:r>
            <a:r>
              <a:rPr lang="en-US" dirty="0" smtClean="0">
                <a:latin typeface="Times New Roman" panose="02020603050405020304" pitchFamily="18" charset="0"/>
                <a:cs typeface="Times New Roman" panose="02020603050405020304" pitchFamily="18" charset="0"/>
              </a:rPr>
              <a:t>: Under </a:t>
            </a:r>
            <a:r>
              <a:rPr lang="en-US" dirty="0">
                <a:latin typeface="Times New Roman" panose="02020603050405020304" pitchFamily="18" charset="0"/>
                <a:cs typeface="Times New Roman" panose="02020603050405020304" pitchFamily="18" charset="0"/>
              </a:rPr>
              <a:t>this option, The </a:t>
            </a:r>
            <a:r>
              <a:rPr lang="en-US" dirty="0" smtClean="0">
                <a:latin typeface="Times New Roman" panose="02020603050405020304" pitchFamily="18" charset="0"/>
                <a:cs typeface="Times New Roman" panose="02020603050405020304" pitchFamily="18" charset="0"/>
              </a:rPr>
              <a:t>insurance company </a:t>
            </a:r>
            <a:r>
              <a:rPr lang="en-US" dirty="0">
                <a:latin typeface="Times New Roman" panose="02020603050405020304" pitchFamily="18" charset="0"/>
                <a:cs typeface="Times New Roman" panose="02020603050405020304" pitchFamily="18" charset="0"/>
              </a:rPr>
              <a:t>keeps the money and pays you just the interest periodically, preserving the </a:t>
            </a:r>
            <a:r>
              <a:rPr lang="en-US" dirty="0" smtClean="0">
                <a:latin typeface="Times New Roman" panose="02020603050405020304" pitchFamily="18" charset="0"/>
                <a:cs typeface="Times New Roman" panose="02020603050405020304" pitchFamily="18" charset="0"/>
              </a:rPr>
              <a:t>principal. Principle can be paid in demand.</a:t>
            </a:r>
          </a:p>
          <a:p>
            <a:pPr algn="just"/>
            <a:r>
              <a:rPr lang="en-US" b="1" dirty="0" smtClean="0">
                <a:latin typeface="Times New Roman" panose="02020603050405020304" pitchFamily="18" charset="0"/>
                <a:cs typeface="Times New Roman" panose="02020603050405020304" pitchFamily="18" charset="0"/>
              </a:rPr>
              <a:t>Fixed period option: </a:t>
            </a:r>
            <a:r>
              <a:rPr lang="en-US" dirty="0" smtClean="0">
                <a:latin typeface="Times New Roman" panose="02020603050405020304" pitchFamily="18" charset="0"/>
                <a:cs typeface="Times New Roman" panose="02020603050405020304" pitchFamily="18" charset="0"/>
              </a:rPr>
              <a:t>under this option, the policy proceeds are paid to the beneficiary over some fixed period of time lets say for 5 years or 10 years. Payments can be made monthly, quarterly, semi annually or annually.</a:t>
            </a:r>
          </a:p>
          <a:p>
            <a:endParaRPr lang="en-US" dirty="0"/>
          </a:p>
        </p:txBody>
      </p:sp>
    </p:spTree>
    <p:extLst>
      <p:ext uri="{BB962C8B-B14F-4D97-AF65-F5344CB8AC3E}">
        <p14:creationId xmlns:p14="http://schemas.microsoft.com/office/powerpoint/2010/main" val="5613179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4182"/>
            <a:ext cx="10515600" cy="6026727"/>
          </a:xfrm>
        </p:spPr>
        <p:txBody>
          <a:bodyPr>
            <a:normAutofit fontScale="92500" lnSpcReduction="10000"/>
          </a:bodyPr>
          <a:lstStyle/>
          <a:p>
            <a:pPr algn="just"/>
            <a:r>
              <a:rPr lang="en-US" b="1" dirty="0" smtClean="0">
                <a:latin typeface="Times New Roman" panose="02020603050405020304" pitchFamily="18" charset="0"/>
                <a:cs typeface="Times New Roman" panose="02020603050405020304" pitchFamily="18" charset="0"/>
              </a:rPr>
              <a:t>Fixed amount option: </a:t>
            </a:r>
            <a:r>
              <a:rPr lang="en-US" dirty="0" smtClean="0">
                <a:latin typeface="Times New Roman" panose="02020603050405020304" pitchFamily="18" charset="0"/>
                <a:cs typeface="Times New Roman" panose="02020603050405020304" pitchFamily="18" charset="0"/>
              </a:rPr>
              <a:t>Under </a:t>
            </a:r>
            <a:r>
              <a:rPr lang="en-US" dirty="0">
                <a:latin typeface="Times New Roman" panose="02020603050405020304" pitchFamily="18" charset="0"/>
                <a:cs typeface="Times New Roman" panose="02020603050405020304" pitchFamily="18" charset="0"/>
              </a:rPr>
              <a:t>this </a:t>
            </a:r>
            <a:r>
              <a:rPr lang="en-US" dirty="0" smtClean="0">
                <a:latin typeface="Times New Roman" panose="02020603050405020304" pitchFamily="18" charset="0"/>
                <a:cs typeface="Times New Roman" panose="02020603050405020304" pitchFamily="18" charset="0"/>
              </a:rPr>
              <a:t>option, you </a:t>
            </a:r>
            <a:r>
              <a:rPr lang="en-US" dirty="0">
                <a:latin typeface="Times New Roman" panose="02020603050405020304" pitchFamily="18" charset="0"/>
                <a:cs typeface="Times New Roman" panose="02020603050405020304" pitchFamily="18" charset="0"/>
              </a:rPr>
              <a:t>choose a </a:t>
            </a:r>
            <a:r>
              <a:rPr lang="en-US" dirty="0" smtClean="0">
                <a:latin typeface="Times New Roman" panose="02020603050405020304" pitchFamily="18" charset="0"/>
                <a:cs typeface="Times New Roman" panose="02020603050405020304" pitchFamily="18" charset="0"/>
              </a:rPr>
              <a:t>fixed </a:t>
            </a:r>
            <a:r>
              <a:rPr lang="en-US" dirty="0">
                <a:latin typeface="Times New Roman" panose="02020603050405020304" pitchFamily="18" charset="0"/>
                <a:cs typeface="Times New Roman" panose="02020603050405020304" pitchFamily="18" charset="0"/>
              </a:rPr>
              <a:t>amount to be paid regularly until the death benefit plus interest runs </a:t>
            </a:r>
            <a:r>
              <a:rPr lang="en-US" dirty="0" smtClean="0">
                <a:latin typeface="Times New Roman" panose="02020603050405020304" pitchFamily="18" charset="0"/>
                <a:cs typeface="Times New Roman" panose="02020603050405020304" pitchFamily="18" charset="0"/>
              </a:rPr>
              <a:t>out.</a:t>
            </a:r>
          </a:p>
          <a:p>
            <a:pPr algn="just"/>
            <a:r>
              <a:rPr lang="en-US" b="1" dirty="0" smtClean="0">
                <a:latin typeface="Times New Roman" panose="02020603050405020304" pitchFamily="18" charset="0"/>
                <a:cs typeface="Times New Roman" panose="02020603050405020304" pitchFamily="18" charset="0"/>
              </a:rPr>
              <a:t>Life income option: </a:t>
            </a:r>
            <a:r>
              <a:rPr lang="en-US" dirty="0" smtClean="0">
                <a:latin typeface="Times New Roman" panose="02020603050405020304" pitchFamily="18" charset="0"/>
                <a:cs typeface="Times New Roman" panose="02020603050405020304" pitchFamily="18" charset="0"/>
              </a:rPr>
              <a:t>Under </a:t>
            </a:r>
            <a:r>
              <a:rPr lang="en-US" dirty="0">
                <a:latin typeface="Times New Roman" panose="02020603050405020304" pitchFamily="18" charset="0"/>
                <a:cs typeface="Times New Roman" panose="02020603050405020304" pitchFamily="18" charset="0"/>
              </a:rPr>
              <a:t>this option, </a:t>
            </a:r>
            <a:r>
              <a:rPr lang="en-US" dirty="0" smtClean="0">
                <a:latin typeface="Times New Roman" panose="02020603050405020304" pitchFamily="18" charset="0"/>
                <a:cs typeface="Times New Roman" panose="02020603050405020304" pitchFamily="18" charset="0"/>
              </a:rPr>
              <a:t>beneficiary get regular payments for life, like an annuity (monthly or yearly). It includes:</a:t>
            </a:r>
          </a:p>
          <a:p>
            <a:pPr lvl="1" algn="just"/>
            <a:r>
              <a:rPr lang="en-US" b="1" dirty="0">
                <a:latin typeface="Times New Roman" panose="02020603050405020304" pitchFamily="18" charset="0"/>
                <a:cs typeface="Times New Roman" panose="02020603050405020304" pitchFamily="18" charset="0"/>
              </a:rPr>
              <a:t>Life income: </a:t>
            </a:r>
            <a:r>
              <a:rPr lang="en-US" dirty="0">
                <a:latin typeface="Times New Roman" panose="02020603050405020304" pitchFamily="18" charset="0"/>
                <a:cs typeface="Times New Roman" panose="02020603050405020304" pitchFamily="18" charset="0"/>
              </a:rPr>
              <a:t>The beneficiary receives regular payments for as long as they live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basically an annuity. The insurer calculates the payment amount based on the death benefit, the beneficiary’s age, and life </a:t>
            </a:r>
            <a:r>
              <a:rPr lang="en-US" dirty="0" smtClean="0">
                <a:latin typeface="Times New Roman" panose="02020603050405020304" pitchFamily="18" charset="0"/>
                <a:cs typeface="Times New Roman" panose="02020603050405020304" pitchFamily="18" charset="0"/>
              </a:rPr>
              <a:t>expectancy.</a:t>
            </a:r>
          </a:p>
          <a:p>
            <a:pPr lvl="1" algn="just"/>
            <a:r>
              <a:rPr lang="en-US" b="1" dirty="0" smtClean="0">
                <a:latin typeface="Times New Roman" panose="02020603050405020304" pitchFamily="18" charset="0"/>
                <a:cs typeface="Times New Roman" panose="02020603050405020304" pitchFamily="18" charset="0"/>
              </a:rPr>
              <a:t>Life income with </a:t>
            </a:r>
            <a:r>
              <a:rPr lang="en-US" b="1" dirty="0">
                <a:latin typeface="Times New Roman" panose="02020603050405020304" pitchFamily="18" charset="0"/>
                <a:cs typeface="Times New Roman" panose="02020603050405020304" pitchFamily="18" charset="0"/>
              </a:rPr>
              <a:t>guaranteed period: </a:t>
            </a:r>
            <a:r>
              <a:rPr lang="en-US" dirty="0">
                <a:latin typeface="Times New Roman" panose="02020603050405020304" pitchFamily="18" charset="0"/>
                <a:cs typeface="Times New Roman" panose="02020603050405020304" pitchFamily="18" charset="0"/>
              </a:rPr>
              <a:t>You still get lifetime income, but with a minimum guaranteed period (e.g., 5 or 10 years). If the beneficiary dies before that period ends, the insurer keeps paying the same regular installments to a contingent beneficiary until the guaranteed period is over</a:t>
            </a:r>
            <a:r>
              <a:rPr lang="en-US" dirty="0" smtClean="0">
                <a:latin typeface="Times New Roman" panose="02020603050405020304" pitchFamily="18" charset="0"/>
                <a:cs typeface="Times New Roman" panose="02020603050405020304" pitchFamily="18" charset="0"/>
              </a:rPr>
              <a:t>.</a:t>
            </a:r>
          </a:p>
          <a:p>
            <a:pPr lvl="1" algn="just"/>
            <a:r>
              <a:rPr lang="en-US" b="1" dirty="0">
                <a:latin typeface="Times New Roman" panose="02020603050405020304" pitchFamily="18" charset="0"/>
                <a:cs typeface="Times New Roman" panose="02020603050405020304" pitchFamily="18" charset="0"/>
              </a:rPr>
              <a:t>Life income with guaranteed </a:t>
            </a:r>
            <a:r>
              <a:rPr lang="en-US" b="1" dirty="0" smtClean="0">
                <a:latin typeface="Times New Roman" panose="02020603050405020304" pitchFamily="18" charset="0"/>
                <a:cs typeface="Times New Roman" panose="02020603050405020304" pitchFamily="18" charset="0"/>
              </a:rPr>
              <a:t>total amount</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beneficiary receives lifetime income, and if they die before getting back the full value of the death benefit in total payments, the insurer continues payments until the total paid equals the original policy </a:t>
            </a:r>
            <a:r>
              <a:rPr lang="en-US" dirty="0" smtClean="0">
                <a:latin typeface="Times New Roman" panose="02020603050405020304" pitchFamily="18" charset="0"/>
                <a:cs typeface="Times New Roman" panose="02020603050405020304" pitchFamily="18" charset="0"/>
              </a:rPr>
              <a:t>amount.</a:t>
            </a:r>
          </a:p>
          <a:p>
            <a:pPr lvl="1" algn="just"/>
            <a:r>
              <a:rPr lang="en-US" b="1" dirty="0" smtClean="0">
                <a:latin typeface="Times New Roman" panose="02020603050405020304" pitchFamily="18" charset="0"/>
                <a:cs typeface="Times New Roman" panose="02020603050405020304" pitchFamily="18" charset="0"/>
              </a:rPr>
              <a:t>Joint and survivor income</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This option provides lifetime income for two people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 example, a husband and wife. Payments continue as long as either is alive. Often, the payment amount to the survivor after the first person dies might be reduced (e.g., 100 %, 75 %, or 50 % of the original amount).</a:t>
            </a:r>
          </a:p>
        </p:txBody>
      </p:sp>
    </p:spTree>
    <p:extLst>
      <p:ext uri="{BB962C8B-B14F-4D97-AF65-F5344CB8AC3E}">
        <p14:creationId xmlns:p14="http://schemas.microsoft.com/office/powerpoint/2010/main" val="5991103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7711"/>
          </a:xfrm>
        </p:spPr>
        <p:txBody>
          <a:bodyPr>
            <a:noAutofit/>
          </a:bodyPr>
          <a:lstStyle/>
          <a:p>
            <a:pPr algn="ctr"/>
            <a:r>
              <a:rPr lang="en-US" sz="3200" b="1" dirty="0" smtClean="0">
                <a:latin typeface="Times New Roman" panose="02020603050405020304" pitchFamily="18" charset="0"/>
                <a:cs typeface="Times New Roman" panose="02020603050405020304" pitchFamily="18" charset="0"/>
              </a:rPr>
              <a:t>Additional life insurance benefits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77635"/>
            <a:ext cx="10515600" cy="5444838"/>
          </a:xfrm>
        </p:spPr>
        <p:txBody>
          <a:bodyPr>
            <a:noAutofit/>
          </a:bodyPr>
          <a:lstStyle/>
          <a:p>
            <a:pPr algn="just"/>
            <a:r>
              <a:rPr lang="en-US" sz="2400" b="1" dirty="0" smtClean="0">
                <a:latin typeface="Times New Roman" panose="02020603050405020304" pitchFamily="18" charset="0"/>
                <a:cs typeface="Times New Roman" panose="02020603050405020304" pitchFamily="18" charset="0"/>
              </a:rPr>
              <a:t>Waiver of the premium provision: </a:t>
            </a:r>
            <a:r>
              <a:rPr lang="en-US" sz="2400" dirty="0" smtClean="0">
                <a:latin typeface="Times New Roman" panose="02020603050405020304" pitchFamily="18" charset="0"/>
                <a:cs typeface="Times New Roman" panose="02020603050405020304" pitchFamily="18" charset="0"/>
              </a:rPr>
              <a:t>This is an additional benefit you can add to a life insurance policy so that if you become seriously ill or permanently disabled and cannot pay your premiums, the insurer waives all future payments while keeping your life insurance active. The policy doesn’t lapse just because you can’t pay. </a:t>
            </a:r>
            <a:r>
              <a:rPr lang="en-US" sz="2400" b="1" dirty="0" smtClean="0">
                <a:solidFill>
                  <a:srgbClr val="FF0000"/>
                </a:solidFill>
                <a:latin typeface="Times New Roman" panose="02020603050405020304" pitchFamily="18" charset="0"/>
                <a:cs typeface="Times New Roman" panose="02020603050405020304" pitchFamily="18" charset="0"/>
              </a:rPr>
              <a:t>For example</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Meera</a:t>
            </a:r>
            <a:r>
              <a:rPr lang="en-US" sz="2400" dirty="0" smtClean="0">
                <a:latin typeface="Times New Roman" panose="02020603050405020304" pitchFamily="18" charset="0"/>
                <a:cs typeface="Times New Roman" panose="02020603050405020304" pitchFamily="18" charset="0"/>
              </a:rPr>
              <a:t> has a life insurance policy and adds this rider. If she gets into an accident and can’t work for years, she doesn’t have to keep paying premiums - yet her life insurance cover continues. Her family will still receive the benefit if she dies later.</a:t>
            </a:r>
          </a:p>
          <a:p>
            <a:pPr algn="just"/>
            <a:r>
              <a:rPr lang="en-US" sz="2400" b="1" dirty="0" smtClean="0">
                <a:latin typeface="Times New Roman" panose="02020603050405020304" pitchFamily="18" charset="0"/>
                <a:cs typeface="Times New Roman" panose="02020603050405020304" pitchFamily="18" charset="0"/>
              </a:rPr>
              <a:t>Term Insurance Rider: </a:t>
            </a:r>
            <a:r>
              <a:rPr lang="en-US" sz="2400" dirty="0" smtClean="0">
                <a:latin typeface="Times New Roman" panose="02020603050405020304" pitchFamily="18" charset="0"/>
                <a:cs typeface="Times New Roman" panose="02020603050405020304" pitchFamily="18" charset="0"/>
              </a:rPr>
              <a:t>A term rider isn’t one specific benefit -  it refers to a group of optional benefits you attach to your life policy that add extra protection for a defined period. These riders cover situations like disability, income replacement after death, or extra payment for accidents. They expire after the chosen term. </a:t>
            </a:r>
            <a:r>
              <a:rPr lang="en-US" sz="2400" b="1" dirty="0" smtClean="0">
                <a:solidFill>
                  <a:srgbClr val="FF0000"/>
                </a:solidFill>
                <a:latin typeface="Times New Roman" panose="02020603050405020304" pitchFamily="18" charset="0"/>
                <a:cs typeface="Times New Roman" panose="02020603050405020304" pitchFamily="18" charset="0"/>
              </a:rPr>
              <a:t>For Example: </a:t>
            </a:r>
            <a:r>
              <a:rPr lang="en-US" sz="2400" dirty="0" smtClean="0">
                <a:latin typeface="Times New Roman" panose="02020603050405020304" pitchFamily="18" charset="0"/>
                <a:cs typeface="Times New Roman" panose="02020603050405020304" pitchFamily="18" charset="0"/>
              </a:rPr>
              <a:t>Rahul adds a term rider that provides a monthly income for his family if he dies in the next 20 years. If he passes away during that period, his family gets regular monthly payments on top of the base death benefit.</a:t>
            </a:r>
          </a:p>
        </p:txBody>
      </p:sp>
    </p:spTree>
    <p:extLst>
      <p:ext uri="{BB962C8B-B14F-4D97-AF65-F5344CB8AC3E}">
        <p14:creationId xmlns:p14="http://schemas.microsoft.com/office/powerpoint/2010/main" val="19497456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40327"/>
            <a:ext cx="10515600" cy="5636636"/>
          </a:xfrm>
        </p:spPr>
        <p:txBody>
          <a:bodyPr/>
          <a:lstStyle/>
          <a:p>
            <a:pPr algn="just"/>
            <a:r>
              <a:rPr lang="en-US" dirty="0" err="1" smtClean="0">
                <a:latin typeface="Times New Roman" panose="02020603050405020304" pitchFamily="18" charset="0"/>
                <a:cs typeface="Times New Roman" panose="02020603050405020304" pitchFamily="18" charset="0"/>
              </a:rPr>
              <a:t>Guranteed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Purchase option: This benefit lets you </a:t>
            </a:r>
            <a:r>
              <a:rPr lang="en-US" b="1" dirty="0">
                <a:latin typeface="Times New Roman" panose="02020603050405020304" pitchFamily="18" charset="0"/>
                <a:cs typeface="Times New Roman" panose="02020603050405020304" pitchFamily="18" charset="0"/>
              </a:rPr>
              <a:t>buy more life insurance in the future without a medical exam</a:t>
            </a:r>
            <a:r>
              <a:rPr lang="en-US" dirty="0">
                <a:latin typeface="Times New Roman" panose="02020603050405020304" pitchFamily="18" charset="0"/>
                <a:cs typeface="Times New Roman" panose="02020603050405020304" pitchFamily="18" charset="0"/>
              </a:rPr>
              <a:t> — even if your health gets worse — at specific ages or life events like marriage or childbirth. This locks in your insurability when you’re healthy</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 Example: </a:t>
            </a:r>
            <a:r>
              <a:rPr lang="en-US" dirty="0" err="1">
                <a:latin typeface="Times New Roman" panose="02020603050405020304" pitchFamily="18" charset="0"/>
                <a:cs typeface="Times New Roman" panose="02020603050405020304" pitchFamily="18" charset="0"/>
              </a:rPr>
              <a:t>Sita</a:t>
            </a:r>
            <a:r>
              <a:rPr lang="en-US" dirty="0">
                <a:latin typeface="Times New Roman" panose="02020603050405020304" pitchFamily="18" charset="0"/>
                <a:cs typeface="Times New Roman" panose="02020603050405020304" pitchFamily="18" charset="0"/>
              </a:rPr>
              <a:t> buys a policy at 25 and adds this option. When she gets married at 30 and later has a child at 34, she chooses to buy extra insurance each time at standard health rates — without proving she’s healthy now</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Advance purchase privilege</a:t>
            </a:r>
            <a:r>
              <a:rPr lang="en-US" dirty="0">
                <a:latin typeface="Times New Roman" panose="02020603050405020304" pitchFamily="18" charset="0"/>
                <a:cs typeface="Times New Roman" panose="02020603050405020304" pitchFamily="18" charset="0"/>
              </a:rPr>
              <a:t>: This is a part of the Guaranteed Purchase Option that gives you extra chances to add insurance </a:t>
            </a:r>
            <a:r>
              <a:rPr lang="en-US" b="1" dirty="0">
                <a:latin typeface="Times New Roman" panose="02020603050405020304" pitchFamily="18" charset="0"/>
                <a:cs typeface="Times New Roman" panose="02020603050405020304" pitchFamily="18" charset="0"/>
              </a:rPr>
              <a:t>soon after major life events</a:t>
            </a:r>
            <a:r>
              <a:rPr lang="en-US" dirty="0">
                <a:latin typeface="Times New Roman" panose="02020603050405020304" pitchFamily="18" charset="0"/>
                <a:cs typeface="Times New Roman" panose="02020603050405020304" pitchFamily="18" charset="0"/>
              </a:rPr>
              <a:t> (like marriage or having children) without showing new medical evidence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 Example: After Arjun and </a:t>
            </a:r>
            <a:r>
              <a:rPr lang="en-US" dirty="0" err="1">
                <a:latin typeface="Times New Roman" panose="02020603050405020304" pitchFamily="18" charset="0"/>
                <a:cs typeface="Times New Roman" panose="02020603050405020304" pitchFamily="18" charset="0"/>
              </a:rPr>
              <a:t>Priya</a:t>
            </a:r>
            <a:r>
              <a:rPr lang="en-US" dirty="0">
                <a:latin typeface="Times New Roman" panose="02020603050405020304" pitchFamily="18" charset="0"/>
                <a:cs typeface="Times New Roman" panose="02020603050405020304" pitchFamily="18" charset="0"/>
              </a:rPr>
              <a:t> have their first baby, </a:t>
            </a:r>
            <a:r>
              <a:rPr lang="en-US" dirty="0" err="1">
                <a:latin typeface="Times New Roman" panose="02020603050405020304" pitchFamily="18" charset="0"/>
                <a:cs typeface="Times New Roman" panose="02020603050405020304" pitchFamily="18" charset="0"/>
              </a:rPr>
              <a:t>Priya</a:t>
            </a:r>
            <a:r>
              <a:rPr lang="en-US" dirty="0">
                <a:latin typeface="Times New Roman" panose="02020603050405020304" pitchFamily="18" charset="0"/>
                <a:cs typeface="Times New Roman" panose="02020603050405020304" pitchFamily="18" charset="0"/>
              </a:rPr>
              <a:t> uses this privilege to buy more life insurance coverage for her family’s growing needs without another health check.</a:t>
            </a:r>
          </a:p>
        </p:txBody>
      </p:sp>
    </p:spTree>
    <p:extLst>
      <p:ext uri="{BB962C8B-B14F-4D97-AF65-F5344CB8AC3E}">
        <p14:creationId xmlns:p14="http://schemas.microsoft.com/office/powerpoint/2010/main" val="19837616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344"/>
            <a:ext cx="10515600" cy="6068291"/>
          </a:xfrm>
        </p:spPr>
        <p:txBody>
          <a:bodyPr>
            <a:normAutofit lnSpcReduction="10000"/>
          </a:bodyPr>
          <a:lstStyle/>
          <a:p>
            <a:pPr algn="just"/>
            <a:r>
              <a:rPr lang="en-US" sz="2700" b="1" dirty="0" smtClean="0">
                <a:latin typeface="Times New Roman" panose="02020603050405020304" pitchFamily="18" charset="0"/>
                <a:cs typeface="Times New Roman" panose="02020603050405020304" pitchFamily="18" charset="0"/>
              </a:rPr>
              <a:t>Accidental Death </a:t>
            </a:r>
            <a:r>
              <a:rPr lang="en-US" sz="2700" b="1" dirty="0">
                <a:latin typeface="Times New Roman" panose="02020603050405020304" pitchFamily="18" charset="0"/>
                <a:cs typeface="Times New Roman" panose="02020603050405020304" pitchFamily="18" charset="0"/>
              </a:rPr>
              <a:t>benefit Rider: </a:t>
            </a:r>
            <a:r>
              <a:rPr lang="en-US" sz="2700" dirty="0">
                <a:latin typeface="Times New Roman" panose="02020603050405020304" pitchFamily="18" charset="0"/>
                <a:cs typeface="Times New Roman" panose="02020603050405020304" pitchFamily="18" charset="0"/>
              </a:rPr>
              <a:t>This optional rider gives an extra payout on top of the normal death benefit if the insured dies because of an accident. Often it can be double the base benefit for accidental deaths. </a:t>
            </a:r>
            <a:endParaRPr lang="en-US" sz="2700" dirty="0" smtClean="0">
              <a:latin typeface="Times New Roman" panose="02020603050405020304" pitchFamily="18" charset="0"/>
              <a:cs typeface="Times New Roman" panose="02020603050405020304" pitchFamily="18" charset="0"/>
            </a:endParaRPr>
          </a:p>
          <a:p>
            <a:pPr algn="just"/>
            <a:r>
              <a:rPr lang="en-US" sz="2700" b="1" dirty="0" smtClean="0">
                <a:latin typeface="Times New Roman" panose="02020603050405020304" pitchFamily="18" charset="0"/>
                <a:cs typeface="Times New Roman" panose="02020603050405020304" pitchFamily="18" charset="0"/>
              </a:rPr>
              <a:t>Cost </a:t>
            </a:r>
            <a:r>
              <a:rPr lang="en-US" sz="2700" b="1" dirty="0">
                <a:latin typeface="Times New Roman" panose="02020603050405020304" pitchFamily="18" charset="0"/>
                <a:cs typeface="Times New Roman" panose="02020603050405020304" pitchFamily="18" charset="0"/>
              </a:rPr>
              <a:t>of living rider: </a:t>
            </a:r>
            <a:r>
              <a:rPr lang="en-US" sz="2700" dirty="0">
                <a:latin typeface="Times New Roman" panose="02020603050405020304" pitchFamily="18" charset="0"/>
                <a:cs typeface="Times New Roman" panose="02020603050405020304" pitchFamily="18" charset="0"/>
              </a:rPr>
              <a:t>When inflation rises, the value of your life insurance money can shrink. A cost-of-living rider automatically increases your coverage each year tied to an inflation measure (like Consumer Price Index) so that your protection keeps pace with rising costs</a:t>
            </a:r>
            <a:r>
              <a:rPr lang="en-US" sz="2700" dirty="0" smtClean="0">
                <a:latin typeface="Times New Roman" panose="02020603050405020304" pitchFamily="18" charset="0"/>
                <a:cs typeface="Times New Roman" panose="02020603050405020304" pitchFamily="18" charset="0"/>
              </a:rPr>
              <a:t>.</a:t>
            </a:r>
          </a:p>
          <a:p>
            <a:pPr algn="just"/>
            <a:r>
              <a:rPr lang="en-US" sz="2700" b="1" dirty="0" smtClean="0">
                <a:latin typeface="Times New Roman" panose="02020603050405020304" pitchFamily="18" charset="0"/>
                <a:cs typeface="Times New Roman" panose="02020603050405020304" pitchFamily="18" charset="0"/>
              </a:rPr>
              <a:t>Accelerated death benefit</a:t>
            </a:r>
            <a:r>
              <a:rPr lang="en-US" sz="2700" b="1" dirty="0">
                <a:latin typeface="Times New Roman" panose="02020603050405020304" pitchFamily="18" charset="0"/>
                <a:cs typeface="Times New Roman" panose="02020603050405020304" pitchFamily="18" charset="0"/>
              </a:rPr>
              <a:t>: </a:t>
            </a:r>
            <a:r>
              <a:rPr lang="en-US" sz="2700" dirty="0" smtClean="0">
                <a:latin typeface="Times New Roman" panose="02020603050405020304" pitchFamily="18" charset="0"/>
                <a:cs typeface="Times New Roman" panose="02020603050405020304" pitchFamily="18" charset="0"/>
              </a:rPr>
              <a:t>This </a:t>
            </a:r>
            <a:r>
              <a:rPr lang="en-US" sz="2700" dirty="0">
                <a:latin typeface="Times New Roman" panose="02020603050405020304" pitchFamily="18" charset="0"/>
                <a:cs typeface="Times New Roman" panose="02020603050405020304" pitchFamily="18" charset="0"/>
              </a:rPr>
              <a:t>is a “living benefit” that lets you take part of your death benefit early if you’re diagnosed as terminally ill (with a limited life expectancy) or in some policies even for other severe conditions. It helps pay medical bills or end-of-life </a:t>
            </a:r>
            <a:r>
              <a:rPr lang="en-US" sz="2700" dirty="0" smtClean="0">
                <a:latin typeface="Times New Roman" panose="02020603050405020304" pitchFamily="18" charset="0"/>
                <a:cs typeface="Times New Roman" panose="02020603050405020304" pitchFamily="18" charset="0"/>
              </a:rPr>
              <a:t>care.  </a:t>
            </a:r>
            <a:r>
              <a:rPr lang="en-US" sz="2700" b="1" dirty="0">
                <a:solidFill>
                  <a:srgbClr val="FF0000"/>
                </a:solidFill>
                <a:latin typeface="Times New Roman" panose="02020603050405020304" pitchFamily="18" charset="0"/>
                <a:cs typeface="Times New Roman" panose="02020603050405020304" pitchFamily="18" charset="0"/>
              </a:rPr>
              <a:t>For Example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Rekha</a:t>
            </a:r>
            <a:r>
              <a:rPr lang="en-US" sz="2700" dirty="0">
                <a:latin typeface="Times New Roman" panose="02020603050405020304" pitchFamily="18" charset="0"/>
                <a:cs typeface="Times New Roman" panose="02020603050405020304" pitchFamily="18" charset="0"/>
              </a:rPr>
              <a:t> has a </a:t>
            </a:r>
            <a:r>
              <a:rPr lang="en-US" sz="2700" dirty="0" err="1" smtClean="0">
                <a:latin typeface="Times New Roman" panose="02020603050405020304" pitchFamily="18" charset="0"/>
                <a:cs typeface="Times New Roman" panose="02020603050405020304" pitchFamily="18" charset="0"/>
              </a:rPr>
              <a:t>Rs</a:t>
            </a:r>
            <a:r>
              <a:rPr lang="en-US" sz="2700" dirty="0" smtClean="0">
                <a:latin typeface="Times New Roman" panose="02020603050405020304" pitchFamily="18" charset="0"/>
                <a:cs typeface="Times New Roman" panose="02020603050405020304" pitchFamily="18" charset="0"/>
              </a:rPr>
              <a:t>. 1 </a:t>
            </a:r>
            <a:r>
              <a:rPr lang="en-US" sz="2700" dirty="0">
                <a:latin typeface="Times New Roman" panose="02020603050405020304" pitchFamily="18" charset="0"/>
                <a:cs typeface="Times New Roman" panose="02020603050405020304" pitchFamily="18" charset="0"/>
              </a:rPr>
              <a:t>crore life policy and is diagnosed with a terminal illness. She uses this rider to receive </a:t>
            </a:r>
            <a:r>
              <a:rPr lang="en-US" sz="2700" dirty="0" err="1" smtClean="0">
                <a:latin typeface="Times New Roman" panose="02020603050405020304" pitchFamily="18" charset="0"/>
                <a:cs typeface="Times New Roman" panose="02020603050405020304" pitchFamily="18" charset="0"/>
              </a:rPr>
              <a:t>Rs</a:t>
            </a:r>
            <a:r>
              <a:rPr lang="en-US" sz="2700" dirty="0" smtClean="0">
                <a:latin typeface="Times New Roman" panose="02020603050405020304" pitchFamily="18" charset="0"/>
                <a:cs typeface="Times New Roman" panose="02020603050405020304" pitchFamily="18" charset="0"/>
              </a:rPr>
              <a:t>. 40 </a:t>
            </a:r>
            <a:r>
              <a:rPr lang="en-US" sz="2700" dirty="0">
                <a:latin typeface="Times New Roman" panose="02020603050405020304" pitchFamily="18" charset="0"/>
                <a:cs typeface="Times New Roman" panose="02020603050405020304" pitchFamily="18" charset="0"/>
              </a:rPr>
              <a:t>lakh now for treatment. After surviving for a while, her beneficiaries receive the remaining </a:t>
            </a:r>
            <a:r>
              <a:rPr lang="en-US" sz="2700" dirty="0" err="1" smtClean="0">
                <a:latin typeface="Times New Roman" panose="02020603050405020304" pitchFamily="18" charset="0"/>
                <a:cs typeface="Times New Roman" panose="02020603050405020304" pitchFamily="18" charset="0"/>
              </a:rPr>
              <a:t>Rs</a:t>
            </a:r>
            <a:r>
              <a:rPr lang="en-US" sz="2700" dirty="0" smtClean="0">
                <a:latin typeface="Times New Roman" panose="02020603050405020304" pitchFamily="18" charset="0"/>
                <a:cs typeface="Times New Roman" panose="02020603050405020304" pitchFamily="18" charset="0"/>
              </a:rPr>
              <a:t>. 60 </a:t>
            </a:r>
            <a:r>
              <a:rPr lang="en-US" sz="2700" dirty="0">
                <a:latin typeface="Times New Roman" panose="02020603050405020304" pitchFamily="18" charset="0"/>
                <a:cs typeface="Times New Roman" panose="02020603050405020304" pitchFamily="18" charset="0"/>
              </a:rPr>
              <a:t>lakh when she </a:t>
            </a:r>
            <a:r>
              <a:rPr lang="en-US" sz="2700" dirty="0" smtClean="0">
                <a:latin typeface="Times New Roman" panose="02020603050405020304" pitchFamily="18" charset="0"/>
                <a:cs typeface="Times New Roman" panose="02020603050405020304" pitchFamily="18" charset="0"/>
              </a:rPr>
              <a:t>passes.</a:t>
            </a:r>
            <a:endParaRPr lang="en-US"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56126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6137564"/>
          </a:xfrm>
        </p:spPr>
        <p:txBody>
          <a:bodyPr>
            <a:normAutofit lnSpcReduction="10000"/>
          </a:bodyPr>
          <a:lstStyle/>
          <a:p>
            <a:pPr algn="just"/>
            <a:r>
              <a:rPr lang="en-US" b="1" dirty="0" err="1" smtClean="0">
                <a:latin typeface="Times New Roman" panose="02020603050405020304" pitchFamily="18" charset="0"/>
                <a:cs typeface="Times New Roman" panose="02020603050405020304" pitchFamily="18" charset="0"/>
              </a:rPr>
              <a:t>Viatical</a:t>
            </a:r>
            <a:r>
              <a:rPr lang="en-US" b="1" dirty="0">
                <a:latin typeface="Times New Roman" panose="02020603050405020304" pitchFamily="18" charset="0"/>
                <a:cs typeface="Times New Roman" panose="02020603050405020304" pitchFamily="18" charset="0"/>
              </a:rPr>
              <a:t> Settlement: </a:t>
            </a: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viatical</a:t>
            </a:r>
            <a:r>
              <a:rPr lang="en-US" dirty="0">
                <a:latin typeface="Times New Roman" panose="02020603050405020304" pitchFamily="18" charset="0"/>
                <a:cs typeface="Times New Roman" panose="02020603050405020304" pitchFamily="18" charset="0"/>
              </a:rPr>
              <a:t> settlement is when a very sick person (usually terminally ill with a short life expectancy) sells their life insurance policy to a buyer for cash that’s less than the death benefit but more than the surrender value. The buyer then takes over the policy and receives the full death benefit later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 Example: </a:t>
            </a:r>
            <a:r>
              <a:rPr lang="en-US" dirty="0" err="1">
                <a:latin typeface="Times New Roman" panose="02020603050405020304" pitchFamily="18" charset="0"/>
                <a:cs typeface="Times New Roman" panose="02020603050405020304" pitchFamily="18" charset="0"/>
              </a:rPr>
              <a:t>Manoj</a:t>
            </a:r>
            <a:r>
              <a:rPr lang="en-US" dirty="0">
                <a:latin typeface="Times New Roman" panose="02020603050405020304" pitchFamily="18" charset="0"/>
                <a:cs typeface="Times New Roman" panose="02020603050405020304" pitchFamily="18" charset="0"/>
              </a:rPr>
              <a:t> has a life policy worth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1 </a:t>
            </a:r>
            <a:r>
              <a:rPr lang="en-US" dirty="0">
                <a:latin typeface="Times New Roman" panose="02020603050405020304" pitchFamily="18" charset="0"/>
                <a:cs typeface="Times New Roman" panose="02020603050405020304" pitchFamily="18" charset="0"/>
              </a:rPr>
              <a:t>crore but is terminally ill. He sells it in a </a:t>
            </a:r>
            <a:r>
              <a:rPr lang="en-US" dirty="0" err="1">
                <a:latin typeface="Times New Roman" panose="02020603050405020304" pitchFamily="18" charset="0"/>
                <a:cs typeface="Times New Roman" panose="02020603050405020304" pitchFamily="18" charset="0"/>
              </a:rPr>
              <a:t>viatical</a:t>
            </a:r>
            <a:r>
              <a:rPr lang="en-US" dirty="0">
                <a:latin typeface="Times New Roman" panose="02020603050405020304" pitchFamily="18" charset="0"/>
                <a:cs typeface="Times New Roman" panose="02020603050405020304" pitchFamily="18" charset="0"/>
              </a:rPr>
              <a:t> settlement for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40 </a:t>
            </a:r>
            <a:r>
              <a:rPr lang="en-US" dirty="0">
                <a:latin typeface="Times New Roman" panose="02020603050405020304" pitchFamily="18" charset="0"/>
                <a:cs typeface="Times New Roman" panose="02020603050405020304" pitchFamily="18" charset="0"/>
              </a:rPr>
              <a:t>lakh now, which he uses for medical care. The buyer pays future premiums and collects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1 </a:t>
            </a:r>
            <a:r>
              <a:rPr lang="en-US" dirty="0">
                <a:latin typeface="Times New Roman" panose="02020603050405020304" pitchFamily="18" charset="0"/>
                <a:cs typeface="Times New Roman" panose="02020603050405020304" pitchFamily="18" charset="0"/>
              </a:rPr>
              <a:t>crore when </a:t>
            </a:r>
            <a:r>
              <a:rPr lang="en-US" dirty="0" err="1">
                <a:latin typeface="Times New Roman" panose="02020603050405020304" pitchFamily="18" charset="0"/>
                <a:cs typeface="Times New Roman" panose="02020603050405020304" pitchFamily="18" charset="0"/>
              </a:rPr>
              <a:t>Manoj</a:t>
            </a:r>
            <a:r>
              <a:rPr lang="en-US" dirty="0">
                <a:latin typeface="Times New Roman" panose="02020603050405020304" pitchFamily="18" charset="0"/>
                <a:cs typeface="Times New Roman" panose="02020603050405020304" pitchFamily="18" charset="0"/>
              </a:rPr>
              <a:t> passes</a:t>
            </a:r>
            <a:r>
              <a:rPr lang="en-US" dirty="0" smtClean="0">
                <a:latin typeface="Times New Roman" panose="02020603050405020304" pitchFamily="18" charset="0"/>
                <a:cs typeface="Times New Roman" panose="02020603050405020304" pitchFamily="18" charset="0"/>
              </a:rPr>
              <a:t>.</a:t>
            </a:r>
          </a:p>
          <a:p>
            <a:pPr algn="just"/>
            <a:r>
              <a:rPr lang="en-US" b="1" dirty="0" smtClean="0">
                <a:latin typeface="Times New Roman" panose="02020603050405020304" pitchFamily="18" charset="0"/>
                <a:cs typeface="Times New Roman" panose="02020603050405020304" pitchFamily="18" charset="0"/>
              </a:rPr>
              <a:t>Life Settlement: </a:t>
            </a:r>
            <a:r>
              <a:rPr lang="en-US" dirty="0">
                <a:latin typeface="Times New Roman" panose="02020603050405020304" pitchFamily="18" charset="0"/>
                <a:cs typeface="Times New Roman" panose="02020603050405020304" pitchFamily="18" charset="0"/>
              </a:rPr>
              <a:t>A life settlement is like a </a:t>
            </a:r>
            <a:r>
              <a:rPr lang="en-US" dirty="0" err="1">
                <a:latin typeface="Times New Roman" panose="02020603050405020304" pitchFamily="18" charset="0"/>
                <a:cs typeface="Times New Roman" panose="02020603050405020304" pitchFamily="18" charset="0"/>
              </a:rPr>
              <a:t>viatical</a:t>
            </a:r>
            <a:r>
              <a:rPr lang="en-US" dirty="0">
                <a:latin typeface="Times New Roman" panose="02020603050405020304" pitchFamily="18" charset="0"/>
                <a:cs typeface="Times New Roman" panose="02020603050405020304" pitchFamily="18" charset="0"/>
              </a:rPr>
              <a:t> settlement but for someone who isn’t terminally ill — often older (65+). They sell their life insurance for a lump sum more than the surrender value but less than the death benefit. A third-party buyer pays the premiums and gets the benefit upon the insured’s death</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 Example: </a:t>
            </a:r>
            <a:r>
              <a:rPr lang="en-US" dirty="0" err="1">
                <a:latin typeface="Times New Roman" panose="02020603050405020304" pitchFamily="18" charset="0"/>
                <a:cs typeface="Times New Roman" panose="02020603050405020304" pitchFamily="18" charset="0"/>
              </a:rPr>
              <a:t>Leela</a:t>
            </a:r>
            <a:r>
              <a:rPr lang="en-US" dirty="0">
                <a:latin typeface="Times New Roman" panose="02020603050405020304" pitchFamily="18" charset="0"/>
                <a:cs typeface="Times New Roman" panose="02020603050405020304" pitchFamily="18" charset="0"/>
              </a:rPr>
              <a:t>, age 70, no longer needs her policy and sells it for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30 </a:t>
            </a:r>
            <a:r>
              <a:rPr lang="en-US" dirty="0">
                <a:latin typeface="Times New Roman" panose="02020603050405020304" pitchFamily="18" charset="0"/>
                <a:cs typeface="Times New Roman" panose="02020603050405020304" pitchFamily="18" charset="0"/>
              </a:rPr>
              <a:t>lakh. A buyer pays the premiums and will collect the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1 </a:t>
            </a:r>
            <a:r>
              <a:rPr lang="en-US" dirty="0">
                <a:latin typeface="Times New Roman" panose="02020603050405020304" pitchFamily="18" charset="0"/>
                <a:cs typeface="Times New Roman" panose="02020603050405020304" pitchFamily="18" charset="0"/>
              </a:rPr>
              <a:t>crore death benefit later when </a:t>
            </a:r>
            <a:r>
              <a:rPr lang="en-US" dirty="0" err="1">
                <a:latin typeface="Times New Roman" panose="02020603050405020304" pitchFamily="18" charset="0"/>
                <a:cs typeface="Times New Roman" panose="02020603050405020304" pitchFamily="18" charset="0"/>
              </a:rPr>
              <a:t>Leela</a:t>
            </a:r>
            <a:r>
              <a:rPr lang="en-US" dirty="0">
                <a:latin typeface="Times New Roman" panose="02020603050405020304" pitchFamily="18" charset="0"/>
                <a:cs typeface="Times New Roman" panose="02020603050405020304" pitchFamily="18" charset="0"/>
              </a:rPr>
              <a:t> passes.</a:t>
            </a:r>
          </a:p>
        </p:txBody>
      </p:sp>
    </p:spTree>
    <p:extLst>
      <p:ext uri="{BB962C8B-B14F-4D97-AF65-F5344CB8AC3E}">
        <p14:creationId xmlns:p14="http://schemas.microsoft.com/office/powerpoint/2010/main" val="1435159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9491"/>
            <a:ext cx="10515600" cy="5747472"/>
          </a:xfrm>
        </p:spPr>
        <p:txBody>
          <a:bodyPr/>
          <a:lstStyle/>
          <a:p>
            <a:pPr algn="just"/>
            <a:r>
              <a:rPr lang="en-US" b="1" dirty="0">
                <a:latin typeface="Times New Roman" panose="02020603050405020304" pitchFamily="18" charset="0"/>
                <a:cs typeface="Times New Roman" panose="02020603050405020304" pitchFamily="18" charset="0"/>
              </a:rPr>
              <a:t>Stranger-Owned Life Insurance (STOLI</a:t>
            </a:r>
            <a:r>
              <a:rPr lang="en-US" b="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STOLI involves someone with no real personal interest in the insured’s life buying a life insurance policy so they can profit when the insured dies. Because it’s used mainly as an investment rather than protection for family, it’s illegal or strictly regulated in many places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 Example: A company persuades a healthy older person to take out a big life policy, promising to pay the premiums, but the company will be the beneficiary and profits when the insured dies. This arrangement is considered STOLI and is usually </a:t>
            </a:r>
            <a:r>
              <a:rPr lang="en-US" dirty="0" smtClean="0">
                <a:latin typeface="Times New Roman" panose="02020603050405020304" pitchFamily="18" charset="0"/>
                <a:cs typeface="Times New Roman" panose="02020603050405020304" pitchFamily="18" charset="0"/>
              </a:rPr>
              <a:t>prohibited.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19432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5420"/>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Determining the cost of life insurance</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080655"/>
            <a:ext cx="10515600" cy="5096308"/>
          </a:xfrm>
        </p:spPr>
        <p:txBody>
          <a:bodyPr/>
          <a:lstStyle/>
          <a:p>
            <a:pPr algn="just"/>
            <a:r>
              <a:rPr lang="en-US" dirty="0" smtClean="0">
                <a:latin typeface="Times New Roman" panose="02020603050405020304" pitchFamily="18" charset="0"/>
                <a:cs typeface="Times New Roman" panose="02020603050405020304" pitchFamily="18" charset="0"/>
              </a:rPr>
              <a:t>In general the cost of insurance can be viewed as the difference between what you </a:t>
            </a:r>
            <a:r>
              <a:rPr lang="en-US" dirty="0">
                <a:latin typeface="Times New Roman" panose="02020603050405020304" pitchFamily="18" charset="0"/>
                <a:cs typeface="Times New Roman" panose="02020603050405020304" pitchFamily="18" charset="0"/>
              </a:rPr>
              <a:t>p</a:t>
            </a:r>
            <a:r>
              <a:rPr lang="en-US" dirty="0" smtClean="0">
                <a:latin typeface="Times New Roman" panose="02020603050405020304" pitchFamily="18" charset="0"/>
                <a:cs typeface="Times New Roman" panose="02020603050405020304" pitchFamily="18" charset="0"/>
              </a:rPr>
              <a:t>ay for the </a:t>
            </a:r>
            <a:r>
              <a:rPr lang="en-US" dirty="0">
                <a:latin typeface="Times New Roman" panose="02020603050405020304" pitchFamily="18" charset="0"/>
                <a:cs typeface="Times New Roman" panose="02020603050405020304" pitchFamily="18" charset="0"/>
              </a:rPr>
              <a:t>l</a:t>
            </a:r>
            <a:r>
              <a:rPr lang="en-US" dirty="0" smtClean="0">
                <a:latin typeface="Times New Roman" panose="02020603050405020304" pitchFamily="18" charset="0"/>
                <a:cs typeface="Times New Roman" panose="02020603050405020304" pitchFamily="18" charset="0"/>
              </a:rPr>
              <a:t>ife insurance policy and what you get back.</a:t>
            </a:r>
          </a:p>
          <a:p>
            <a:pPr algn="just"/>
            <a:r>
              <a:rPr lang="en-US" dirty="0" smtClean="0">
                <a:latin typeface="Times New Roman" panose="02020603050405020304" pitchFamily="18" charset="0"/>
                <a:cs typeface="Times New Roman" panose="02020603050405020304" pitchFamily="18" charset="0"/>
              </a:rPr>
              <a:t>If you pay premium and get nothing back, the cost of insurance is the premium paid. However, if you pay premium and later get something back such as cash value and dividend, your cost will be reduced.</a:t>
            </a:r>
          </a:p>
          <a:p>
            <a:pPr algn="just"/>
            <a:r>
              <a:rPr lang="en-US" dirty="0" smtClean="0">
                <a:latin typeface="Times New Roman" panose="02020603050405020304" pitchFamily="18" charset="0"/>
                <a:cs typeface="Times New Roman" panose="02020603050405020304" pitchFamily="18" charset="0"/>
              </a:rPr>
              <a:t>Thus, in determining the cost of life insurance, four major factors must be considered. They are: </a:t>
            </a:r>
            <a:r>
              <a:rPr lang="en-US" b="1" dirty="0" smtClean="0">
                <a:solidFill>
                  <a:srgbClr val="FF0000"/>
                </a:solidFill>
                <a:latin typeface="Times New Roman" panose="02020603050405020304" pitchFamily="18" charset="0"/>
                <a:cs typeface="Times New Roman" panose="02020603050405020304" pitchFamily="18" charset="0"/>
              </a:rPr>
              <a:t>annual premium, cash value, dividend and time value of money.</a:t>
            </a:r>
          </a:p>
          <a:p>
            <a:pPr algn="just"/>
            <a:r>
              <a:rPr lang="en-US" dirty="0" smtClean="0">
                <a:latin typeface="Times New Roman" panose="02020603050405020304" pitchFamily="18" charset="0"/>
                <a:cs typeface="Times New Roman" panose="02020603050405020304" pitchFamily="18" charset="0"/>
              </a:rPr>
              <a:t>Hence, there are two methods for determining the cost of life insurance; </a:t>
            </a:r>
            <a:r>
              <a:rPr lang="en-US" b="1" dirty="0" smtClean="0">
                <a:solidFill>
                  <a:srgbClr val="FF0000"/>
                </a:solidFill>
                <a:latin typeface="Times New Roman" panose="02020603050405020304" pitchFamily="18" charset="0"/>
                <a:cs typeface="Times New Roman" panose="02020603050405020304" pitchFamily="18" charset="0"/>
              </a:rPr>
              <a:t>Traditional net cost method and interest adjusted cost method.</a:t>
            </a:r>
            <a:endParaRPr lang="en-US"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45157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10730"/>
          </a:xfrm>
        </p:spPr>
        <p:txBody>
          <a:bodyPr>
            <a:noAutofit/>
          </a:bodyPr>
          <a:lstStyle/>
          <a:p>
            <a:pPr algn="ctr"/>
            <a:r>
              <a:rPr lang="en-US" sz="3200" b="1" dirty="0" smtClean="0">
                <a:latin typeface="Times New Roman" panose="02020603050405020304" pitchFamily="18" charset="0"/>
                <a:cs typeface="Times New Roman" panose="02020603050405020304" pitchFamily="18" charset="0"/>
              </a:rPr>
              <a:t>Traditional net cost method</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039091"/>
            <a:ext cx="10515600" cy="5137872"/>
          </a:xfrm>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traditional net cost method</a:t>
            </a:r>
            <a:r>
              <a:rPr lang="en-US" dirty="0">
                <a:latin typeface="Times New Roman" panose="02020603050405020304" pitchFamily="18" charset="0"/>
                <a:cs typeface="Times New Roman" panose="02020603050405020304" pitchFamily="18" charset="0"/>
              </a:rPr>
              <a:t> is a simple way to estimate how much a life insurance policy really costs over a specified period (like 10 or 20 years). It compares what you pay into the policy with what you get back in terms of dividends and cash value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but does not take the time value of money (interest or inflation effects) into </a:t>
            </a:r>
            <a:r>
              <a:rPr lang="en-US" dirty="0" smtClean="0">
                <a:latin typeface="Times New Roman" panose="02020603050405020304" pitchFamily="18" charset="0"/>
                <a:cs typeface="Times New Roman" panose="02020603050405020304" pitchFamily="18" charset="0"/>
              </a:rPr>
              <a:t>account.</a:t>
            </a:r>
          </a:p>
          <a:p>
            <a:pPr algn="just"/>
            <a:r>
              <a:rPr lang="en-US" dirty="0" smtClean="0">
                <a:latin typeface="Times New Roman" panose="02020603050405020304" pitchFamily="18" charset="0"/>
                <a:cs typeface="Times New Roman" panose="02020603050405020304" pitchFamily="18" charset="0"/>
              </a:rPr>
              <a:t>It is calculated as:</a:t>
            </a:r>
          </a:p>
          <a:p>
            <a:pPr marL="0" indent="0" algn="just">
              <a:buNone/>
            </a:pPr>
            <a:r>
              <a:rPr lang="en-US" b="1" dirty="0" smtClean="0">
                <a:latin typeface="Times New Roman" panose="02020603050405020304" pitchFamily="18" charset="0"/>
                <a:cs typeface="Times New Roman" panose="02020603050405020304" pitchFamily="18" charset="0"/>
              </a:rPr>
              <a:t>Net</a:t>
            </a:r>
            <a:r>
              <a:rPr lang="en-US" b="1" dirty="0">
                <a:latin typeface="Times New Roman" panose="02020603050405020304" pitchFamily="18" charset="0"/>
                <a:cs typeface="Times New Roman" panose="02020603050405020304" pitchFamily="18" charset="0"/>
              </a:rPr>
              <a:t> Cost=Total Premiums Paid−(Total Dividends Received + Cash Value at End</a:t>
            </a:r>
            <a:r>
              <a:rPr lang="en-US" b="1" dirty="0" smtClean="0">
                <a:latin typeface="Times New Roman" panose="02020603050405020304" pitchFamily="18" charset="0"/>
                <a:cs typeface="Times New Roman" panose="02020603050405020304" pitchFamily="18" charset="0"/>
              </a:rPr>
              <a:t>)</a:t>
            </a:r>
          </a:p>
          <a:p>
            <a:pPr marL="0" indent="0" algn="just">
              <a:buNone/>
            </a:pPr>
            <a:r>
              <a:rPr lang="en-US" b="1" dirty="0" smtClean="0">
                <a:latin typeface="Times New Roman" panose="02020603050405020304" pitchFamily="18" charset="0"/>
                <a:cs typeface="Times New Roman" panose="02020603050405020304" pitchFamily="18" charset="0"/>
              </a:rPr>
              <a:t>For Example: </a:t>
            </a:r>
            <a:r>
              <a:rPr lang="en-US" dirty="0" smtClean="0">
                <a:latin typeface="Times New Roman" panose="02020603050405020304" pitchFamily="18" charset="0"/>
                <a:cs typeface="Times New Roman" panose="02020603050405020304" pitchFamily="18" charset="0"/>
              </a:rPr>
              <a:t>Assume</a:t>
            </a:r>
            <a:r>
              <a:rPr lang="en-US" b="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that </a:t>
            </a:r>
            <a:r>
              <a:rPr lang="en-US" dirty="0">
                <a:latin typeface="Times New Roman" panose="02020603050405020304" pitchFamily="18" charset="0"/>
                <a:cs typeface="Times New Roman" panose="02020603050405020304" pitchFamily="18" charset="0"/>
              </a:rPr>
              <a:t>the annual premium for a $10,000 ordinary life insurance policy issued to a female, age 20, is $</a:t>
            </a:r>
            <a:r>
              <a:rPr lang="en-US" dirty="0" smtClean="0">
                <a:latin typeface="Times New Roman" panose="02020603050405020304" pitchFamily="18" charset="0"/>
                <a:cs typeface="Times New Roman" panose="02020603050405020304" pitchFamily="18" charset="0"/>
              </a:rPr>
              <a:t>150. </a:t>
            </a:r>
            <a:r>
              <a:rPr lang="en-US" dirty="0">
                <a:latin typeface="Times New Roman" panose="02020603050405020304" pitchFamily="18" charset="0"/>
                <a:cs typeface="Times New Roman" panose="02020603050405020304" pitchFamily="18" charset="0"/>
              </a:rPr>
              <a:t>Estimated dividends over a 20-year period are </a:t>
            </a:r>
            <a:r>
              <a:rPr lang="en-US" dirty="0" smtClean="0">
                <a:latin typeface="Times New Roman" panose="02020603050405020304" pitchFamily="18" charset="0"/>
                <a:cs typeface="Times New Roman" panose="02020603050405020304" pitchFamily="18" charset="0"/>
              </a:rPr>
              <a:t>$600, </a:t>
            </a:r>
            <a:r>
              <a:rPr lang="en-US" dirty="0">
                <a:latin typeface="Times New Roman" panose="02020603050405020304" pitchFamily="18" charset="0"/>
                <a:cs typeface="Times New Roman" panose="02020603050405020304" pitchFamily="18" charset="0"/>
              </a:rPr>
              <a:t>and the cash surrender value at the end of the twentieth year is $</a:t>
            </a:r>
            <a:r>
              <a:rPr lang="en-US" dirty="0" smtClean="0">
                <a:latin typeface="Times New Roman" panose="02020603050405020304" pitchFamily="18" charset="0"/>
                <a:cs typeface="Times New Roman" panose="02020603050405020304" pitchFamily="18" charset="0"/>
              </a:rPr>
              <a:t>2300. Calculate the cost of insurance as per traditional net cost method.</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1939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3A6C9-30BC-4CE3-A987-73703B02C6BB}"/>
              </a:ext>
            </a:extLst>
          </p:cNvPr>
          <p:cNvSpPr>
            <a:spLocks noGrp="1"/>
          </p:cNvSpPr>
          <p:nvPr>
            <p:ph type="title"/>
          </p:nvPr>
        </p:nvSpPr>
        <p:spPr>
          <a:xfrm>
            <a:off x="838200" y="365125"/>
            <a:ext cx="10515600" cy="478155"/>
          </a:xfrm>
        </p:spPr>
        <p:txBody>
          <a:bodyPr>
            <a:noAutofit/>
          </a:bodyPr>
          <a:lstStyle/>
          <a:p>
            <a:pPr algn="ctr"/>
            <a:r>
              <a:rPr lang="en-US" sz="3200" b="1" dirty="0">
                <a:latin typeface="Times New Roman" panose="02020603050405020304" pitchFamily="18" charset="0"/>
                <a:cs typeface="Times New Roman" panose="02020603050405020304" pitchFamily="18" charset="0"/>
              </a:rPr>
              <a:t>Premature Death</a:t>
            </a:r>
          </a:p>
        </p:txBody>
      </p:sp>
      <p:sp>
        <p:nvSpPr>
          <p:cNvPr id="3" name="Content Placeholder 2">
            <a:extLst>
              <a:ext uri="{FF2B5EF4-FFF2-40B4-BE49-F238E27FC236}">
                <a16:creationId xmlns:a16="http://schemas.microsoft.com/office/drawing/2014/main" id="{A915F892-F2B4-435E-84BC-6FC4FA67EAFE}"/>
              </a:ext>
            </a:extLst>
          </p:cNvPr>
          <p:cNvSpPr>
            <a:spLocks noGrp="1"/>
          </p:cNvSpPr>
          <p:nvPr>
            <p:ph idx="1"/>
          </p:nvPr>
        </p:nvSpPr>
        <p:spPr>
          <a:xfrm>
            <a:off x="838200" y="1168400"/>
            <a:ext cx="10515600" cy="5008563"/>
          </a:xfrm>
        </p:spPr>
        <p:txBody>
          <a:bodyPr/>
          <a:lstStyle/>
          <a:p>
            <a:pPr algn="just"/>
            <a:r>
              <a:rPr lang="en-US" dirty="0">
                <a:latin typeface="Times New Roman" panose="02020603050405020304" pitchFamily="18" charset="0"/>
                <a:cs typeface="Times New Roman" panose="02020603050405020304" pitchFamily="18" charset="0"/>
              </a:rPr>
              <a:t>Premature death can be defined as the death of a family head with outstanding unfulfilled financial obligations, such as support for the dependents education of children, payment of loan etc. </a:t>
            </a:r>
          </a:p>
          <a:p>
            <a:pPr algn="just"/>
            <a:r>
              <a:rPr lang="en-US" dirty="0">
                <a:latin typeface="Times New Roman" panose="02020603050405020304" pitchFamily="18" charset="0"/>
                <a:cs typeface="Times New Roman" panose="02020603050405020304" pitchFamily="18" charset="0"/>
              </a:rPr>
              <a:t>Premature death can cause serious financial problem for the surviving family members because their share of breadwinners earning is lost forever.</a:t>
            </a:r>
          </a:p>
          <a:p>
            <a:pPr marL="0" indent="0" algn="just">
              <a:buNone/>
            </a:pPr>
            <a:r>
              <a:rPr lang="en-US" b="1" dirty="0">
                <a:latin typeface="Times New Roman" panose="02020603050405020304" pitchFamily="18" charset="0"/>
                <a:cs typeface="Times New Roman" panose="02020603050405020304" pitchFamily="18" charset="0"/>
              </a:rPr>
              <a:t>Cost of Premature Death:</a:t>
            </a:r>
          </a:p>
          <a:p>
            <a:pPr algn="just"/>
            <a:r>
              <a:rPr lang="en-US" dirty="0">
                <a:latin typeface="Times New Roman" panose="02020603050405020304" pitchFamily="18" charset="0"/>
                <a:cs typeface="Times New Roman" panose="02020603050405020304" pitchFamily="18" charset="0"/>
              </a:rPr>
              <a:t>Family’s breadwinners earning is lost forever.</a:t>
            </a:r>
          </a:p>
          <a:p>
            <a:pPr algn="just"/>
            <a:r>
              <a:rPr lang="en-US" dirty="0">
                <a:latin typeface="Times New Roman" panose="02020603050405020304" pitchFamily="18" charset="0"/>
                <a:cs typeface="Times New Roman" panose="02020603050405020304" pitchFamily="18" charset="0"/>
              </a:rPr>
              <a:t>Additional expenses are incurred due to funeral expenses, medical bills, taxes, loan repayment etc.</a:t>
            </a:r>
          </a:p>
          <a:p>
            <a:pPr algn="just"/>
            <a:r>
              <a:rPr lang="en-US" dirty="0">
                <a:latin typeface="Times New Roman" panose="02020603050405020304" pitchFamily="18" charset="0"/>
                <a:cs typeface="Times New Roman" panose="02020603050405020304" pitchFamily="18" charset="0"/>
              </a:rPr>
              <a:t>Reduction in the standard of living.</a:t>
            </a:r>
          </a:p>
        </p:txBody>
      </p:sp>
    </p:spTree>
    <p:extLst>
      <p:ext uri="{BB962C8B-B14F-4D97-AF65-F5344CB8AC3E}">
        <p14:creationId xmlns:p14="http://schemas.microsoft.com/office/powerpoint/2010/main" val="54722111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4909"/>
            <a:ext cx="10515600" cy="5692054"/>
          </a:xfrm>
        </p:spPr>
        <p:txBody>
          <a:bodyPr/>
          <a:lstStyle/>
          <a:p>
            <a:pPr marL="0" indent="0">
              <a:buNone/>
            </a:pPr>
            <a:r>
              <a:rPr lang="en-US" dirty="0" smtClean="0">
                <a:latin typeface="Times New Roman" panose="02020603050405020304" pitchFamily="18" charset="0"/>
                <a:cs typeface="Times New Roman" panose="02020603050405020304" pitchFamily="18" charset="0"/>
              </a:rPr>
              <a:t>Solution: </a:t>
            </a:r>
          </a:p>
          <a:p>
            <a:pPr marL="0" indent="0">
              <a:buNone/>
            </a:pPr>
            <a:r>
              <a:rPr lang="en-US" dirty="0" smtClean="0">
                <a:latin typeface="Times New Roman" panose="02020603050405020304" pitchFamily="18" charset="0"/>
                <a:cs typeface="Times New Roman" panose="02020603050405020304" pitchFamily="18" charset="0"/>
              </a:rPr>
              <a:t>Total premium paid for 20 years = $150*20 = $3000</a:t>
            </a:r>
          </a:p>
          <a:p>
            <a:pPr marL="0" indent="0">
              <a:buNone/>
            </a:pPr>
            <a:r>
              <a:rPr lang="en-US" dirty="0" smtClean="0">
                <a:latin typeface="Times New Roman" panose="02020603050405020304" pitchFamily="18" charset="0"/>
                <a:cs typeface="Times New Roman" panose="02020603050405020304" pitchFamily="18" charset="0"/>
              </a:rPr>
              <a:t>Total dividend = $600 </a:t>
            </a:r>
          </a:p>
          <a:p>
            <a:pPr marL="0" indent="0">
              <a:buNone/>
            </a:pPr>
            <a:r>
              <a:rPr lang="en-US" dirty="0" smtClean="0">
                <a:latin typeface="Times New Roman" panose="02020603050405020304" pitchFamily="18" charset="0"/>
                <a:cs typeface="Times New Roman" panose="02020603050405020304" pitchFamily="18" charset="0"/>
              </a:rPr>
              <a:t>Cash surrender value = $ 2300</a:t>
            </a:r>
          </a:p>
          <a:p>
            <a:pPr marL="0" indent="0">
              <a:buNone/>
            </a:pPr>
            <a:r>
              <a:rPr lang="en-US" b="1" dirty="0">
                <a:latin typeface="Times New Roman" panose="02020603050405020304" pitchFamily="18" charset="0"/>
                <a:cs typeface="Times New Roman" panose="02020603050405020304" pitchFamily="18" charset="0"/>
              </a:rPr>
              <a:t>Net Cost=Total Premiums Paid−(Total Dividends Received + Cash Value at End)</a:t>
            </a:r>
          </a:p>
          <a:p>
            <a:pPr marL="0" indent="0">
              <a:buNone/>
            </a:pPr>
            <a:r>
              <a:rPr lang="en-US" dirty="0" smtClean="0">
                <a:latin typeface="Times New Roman" panose="02020603050405020304" pitchFamily="18" charset="0"/>
                <a:cs typeface="Times New Roman" panose="02020603050405020304" pitchFamily="18" charset="0"/>
              </a:rPr>
              <a:t>	= $3000 – ($600+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2300)</a:t>
            </a: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$100</a:t>
            </a: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9467799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0839"/>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Interest adjusted cost method</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63782"/>
            <a:ext cx="10515600" cy="5013181"/>
          </a:xfrm>
        </p:spPr>
        <p:txBody>
          <a:bodyPr>
            <a:normAutofit lnSpcReduction="10000"/>
          </a:bodyPr>
          <a:lstStyle/>
          <a:p>
            <a:pPr algn="just"/>
            <a:r>
              <a:rPr lang="en-US" b="1" dirty="0">
                <a:latin typeface="Times New Roman" panose="02020603050405020304" pitchFamily="18" charset="0"/>
                <a:cs typeface="Times New Roman" panose="02020603050405020304" pitchFamily="18" charset="0"/>
              </a:rPr>
              <a:t>Interest-adjusted cost methods</a:t>
            </a:r>
            <a:r>
              <a:rPr lang="en-US" dirty="0">
                <a:latin typeface="Times New Roman" panose="02020603050405020304" pitchFamily="18" charset="0"/>
                <a:cs typeface="Times New Roman" panose="02020603050405020304" pitchFamily="18" charset="0"/>
              </a:rPr>
              <a:t> are ways to estimate the true cost of a life insurance policy over time by </a:t>
            </a:r>
            <a:r>
              <a:rPr lang="en-US" b="1" dirty="0">
                <a:latin typeface="Times New Roman" panose="02020603050405020304" pitchFamily="18" charset="0"/>
                <a:cs typeface="Times New Roman" panose="02020603050405020304" pitchFamily="18" charset="0"/>
              </a:rPr>
              <a:t>considering the time value of money</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meaning that a </a:t>
            </a:r>
            <a:r>
              <a:rPr lang="en-US" dirty="0" smtClean="0">
                <a:latin typeface="Times New Roman" panose="02020603050405020304" pitchFamily="18" charset="0"/>
                <a:cs typeface="Times New Roman" panose="02020603050405020304" pitchFamily="18" charset="0"/>
              </a:rPr>
              <a:t>rupee </a:t>
            </a:r>
            <a:r>
              <a:rPr lang="en-US" dirty="0">
                <a:latin typeface="Times New Roman" panose="02020603050405020304" pitchFamily="18" charset="0"/>
                <a:cs typeface="Times New Roman" panose="02020603050405020304" pitchFamily="18" charset="0"/>
              </a:rPr>
              <a:t>paid or received today is worth more than a </a:t>
            </a:r>
            <a:r>
              <a:rPr lang="en-US" dirty="0" smtClean="0">
                <a:latin typeface="Times New Roman" panose="02020603050405020304" pitchFamily="18" charset="0"/>
                <a:cs typeface="Times New Roman" panose="02020603050405020304" pitchFamily="18" charset="0"/>
              </a:rPr>
              <a:t>rupee </a:t>
            </a:r>
            <a:r>
              <a:rPr lang="en-US" dirty="0">
                <a:latin typeface="Times New Roman" panose="02020603050405020304" pitchFamily="18" charset="0"/>
                <a:cs typeface="Times New Roman" panose="02020603050405020304" pitchFamily="18" charset="0"/>
              </a:rPr>
              <a:t>paid or received in the future.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These </a:t>
            </a:r>
            <a:r>
              <a:rPr lang="en-US" dirty="0">
                <a:latin typeface="Times New Roman" panose="02020603050405020304" pitchFamily="18" charset="0"/>
                <a:cs typeface="Times New Roman" panose="02020603050405020304" pitchFamily="18" charset="0"/>
              </a:rPr>
              <a:t>methods use an interest rate to adjust premiums, dividends, and cash values before comparing them</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There are two main interest-adjusted cost indices commonly used: </a:t>
            </a:r>
          </a:p>
          <a:p>
            <a:pPr algn="jus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Surrender cost index: </a:t>
            </a:r>
            <a:r>
              <a:rPr lang="en-US" dirty="0" smtClean="0">
                <a:latin typeface="Times New Roman" panose="02020603050405020304" pitchFamily="18" charset="0"/>
                <a:cs typeface="Times New Roman" panose="02020603050405020304" pitchFamily="18" charset="0"/>
              </a:rPr>
              <a:t>The surrender cost index estimates how much a policy really costs per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1,000 of coverage if you surrender (cancel) the policy at some future time (e.g., after 10 or 20 years). The </a:t>
            </a:r>
            <a:r>
              <a:rPr lang="en-US" dirty="0">
                <a:latin typeface="Times New Roman" panose="02020603050405020304" pitchFamily="18" charset="0"/>
                <a:cs typeface="Times New Roman" panose="02020603050405020304" pitchFamily="18" charset="0"/>
              </a:rPr>
              <a:t>annual premiums are accumulated at </a:t>
            </a:r>
            <a:r>
              <a:rPr lang="en-US" dirty="0" smtClean="0">
                <a:latin typeface="Times New Roman" panose="02020603050405020304" pitchFamily="18" charset="0"/>
                <a:cs typeface="Times New Roman" panose="02020603050405020304" pitchFamily="18" charset="0"/>
              </a:rPr>
              <a:t>5 percent (hypothetical) interest</a:t>
            </a:r>
            <a:r>
              <a:rPr lang="en-US" dirty="0">
                <a:latin typeface="Times New Roman" panose="02020603050405020304" pitchFamily="18" charset="0"/>
                <a:cs typeface="Times New Roman" panose="02020603050405020304" pitchFamily="18" charset="0"/>
              </a:rPr>
              <a:t>, which recognizes the fact that the policyholder could have invested the premiums </a:t>
            </a:r>
            <a:r>
              <a:rPr lang="en-US" dirty="0" smtClean="0">
                <a:latin typeface="Times New Roman" panose="02020603050405020304" pitchFamily="18" charset="0"/>
                <a:cs typeface="Times New Roman" panose="02020603050405020304" pitchFamily="18" charset="0"/>
              </a:rPr>
              <a:t>elsewhere.</a:t>
            </a:r>
          </a:p>
        </p:txBody>
      </p:sp>
    </p:spTree>
    <p:extLst>
      <p:ext uri="{BB962C8B-B14F-4D97-AF65-F5344CB8AC3E}">
        <p14:creationId xmlns:p14="http://schemas.microsoft.com/office/powerpoint/2010/main" val="4405406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40327"/>
            <a:ext cx="10515600" cy="6151418"/>
          </a:xfrm>
        </p:spPr>
        <p:txBody>
          <a:bodyPr>
            <a:normAutofit/>
          </a:bodyPr>
          <a:lstStyle/>
          <a:p>
            <a:pPr algn="just">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Net Payment Cost index: </a:t>
            </a:r>
            <a:r>
              <a:rPr lang="en-US" dirty="0">
                <a:latin typeface="Times New Roman" panose="02020603050405020304" pitchFamily="18" charset="0"/>
                <a:cs typeface="Times New Roman" panose="02020603050405020304" pitchFamily="18" charset="0"/>
              </a:rPr>
              <a:t>The net payment cost index also adjusts for interest, but </a:t>
            </a:r>
            <a:r>
              <a:rPr lang="en-US" b="1" dirty="0">
                <a:latin typeface="Times New Roman" panose="02020603050405020304" pitchFamily="18" charset="0"/>
                <a:cs typeface="Times New Roman" panose="02020603050405020304" pitchFamily="18" charset="0"/>
              </a:rPr>
              <a:t>it ignores the cash value</a:t>
            </a:r>
            <a:r>
              <a:rPr lang="en-US" dirty="0">
                <a:latin typeface="Times New Roman" panose="02020603050405020304" pitchFamily="18" charset="0"/>
                <a:cs typeface="Times New Roman" panose="02020603050405020304" pitchFamily="18" charset="0"/>
              </a:rPr>
              <a:t>. It works on the assumption that you keep the policy in force (don’t surrender it) and focuses on the relationship between premiums paid and future death benefit, with interest adjustments for time </a:t>
            </a:r>
            <a:r>
              <a:rPr lang="en-US" dirty="0" smtClean="0">
                <a:latin typeface="Times New Roman" panose="02020603050405020304" pitchFamily="18" charset="0"/>
                <a:cs typeface="Times New Roman" panose="02020603050405020304" pitchFamily="18" charset="0"/>
              </a:rPr>
              <a:t>value. Therefore</a:t>
            </a:r>
            <a:r>
              <a:rPr lang="en-US" dirty="0">
                <a:latin typeface="Times New Roman" panose="02020603050405020304" pitchFamily="18" charset="0"/>
                <a:cs typeface="Times New Roman" panose="02020603050405020304" pitchFamily="18" charset="0"/>
              </a:rPr>
              <a:t>, it is the appropriate cost index to use if you intend to keep your life insurance in </a:t>
            </a:r>
            <a:r>
              <a:rPr lang="en-US" dirty="0" smtClean="0">
                <a:latin typeface="Times New Roman" panose="02020603050405020304" pitchFamily="18" charset="0"/>
                <a:cs typeface="Times New Roman" panose="02020603050405020304" pitchFamily="18" charset="0"/>
              </a:rPr>
              <a:t>force.</a:t>
            </a:r>
          </a:p>
          <a:p>
            <a:pPr marL="0" indent="0" algn="just">
              <a:buNone/>
            </a:pPr>
            <a:r>
              <a:rPr lang="en-US" b="1" dirty="0" smtClean="0">
                <a:solidFill>
                  <a:srgbClr val="FF0000"/>
                </a:solidFill>
                <a:latin typeface="Times New Roman" panose="02020603050405020304" pitchFamily="18" charset="0"/>
                <a:cs typeface="Times New Roman" panose="02020603050405020304" pitchFamily="18" charset="0"/>
              </a:rPr>
              <a:t>For Example: </a:t>
            </a:r>
            <a:r>
              <a:rPr lang="en-US" dirty="0">
                <a:latin typeface="Times New Roman" panose="02020603050405020304" pitchFamily="18" charset="0"/>
                <a:cs typeface="Times New Roman" panose="02020603050405020304" pitchFamily="18" charset="0"/>
              </a:rPr>
              <a:t>Nicole, age 25, is considering the purchase of a $20,000 participating ordinary life insurance policy. The annual premium is $248.60. Projected dividends over the first 20 years are $814. The cash value at the end of 20 years is $4314. If the premiums are invested at 5 percent interest, they will accumulate to $8631 at the end of 20 years. If the dividends are invested at 5 percent interest, they will accumulate to $1163 at the end of 20 years. A $1 deposit at the beginning of each year at 5 percent interest will accumulate to $34.719 at the end of 20 years.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80505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8764"/>
            <a:ext cx="10515600" cy="5678199"/>
          </a:xfrm>
        </p:spPr>
        <p:txBody>
          <a:bodyPr/>
          <a:lstStyle/>
          <a:p>
            <a:pPr marL="0" indent="0" algn="just">
              <a:buNone/>
            </a:pPr>
            <a:r>
              <a:rPr lang="en-US" dirty="0" smtClean="0">
                <a:latin typeface="Times New Roman" panose="02020603050405020304" pitchFamily="18" charset="0"/>
                <a:cs typeface="Times New Roman" panose="02020603050405020304" pitchFamily="18" charset="0"/>
              </a:rPr>
              <a:t>Questions: </a:t>
            </a:r>
          </a:p>
          <a:p>
            <a:pPr marL="514350" indent="-514350" algn="just">
              <a:buAutoNum type="alphaLcPeriod"/>
            </a:pPr>
            <a:r>
              <a:rPr lang="en-US" sz="2400" dirty="0" smtClean="0">
                <a:latin typeface="Times New Roman" panose="02020603050405020304" pitchFamily="18" charset="0"/>
                <a:cs typeface="Times New Roman" panose="02020603050405020304" pitchFamily="18" charset="0"/>
              </a:rPr>
              <a:t>Based </a:t>
            </a:r>
            <a:r>
              <a:rPr lang="en-US" sz="2400" dirty="0">
                <a:latin typeface="Times New Roman" panose="02020603050405020304" pitchFamily="18" charset="0"/>
                <a:cs typeface="Times New Roman" panose="02020603050405020304" pitchFamily="18" charset="0"/>
              </a:rPr>
              <a:t>on the traditional net cost method, calculate the cost per $1000 per year. </a:t>
            </a:r>
          </a:p>
          <a:p>
            <a:pPr marL="514350" indent="-514350" algn="just">
              <a:buAutoNum type="alphaLcPeriod"/>
            </a:pPr>
            <a:r>
              <a:rPr lang="en-US" sz="2400" dirty="0">
                <a:latin typeface="Times New Roman" panose="02020603050405020304" pitchFamily="18" charset="0"/>
                <a:cs typeface="Times New Roman" panose="02020603050405020304" pitchFamily="18" charset="0"/>
              </a:rPr>
              <a:t>Based on the surrender cost index, calculate the cost per $1000 per year. </a:t>
            </a:r>
          </a:p>
          <a:p>
            <a:pPr marL="514350" indent="-514350" algn="just">
              <a:buAutoNum type="alphaLcPeriod"/>
            </a:pPr>
            <a:r>
              <a:rPr lang="en-US" sz="2400" dirty="0">
                <a:latin typeface="Times New Roman" panose="02020603050405020304" pitchFamily="18" charset="0"/>
                <a:cs typeface="Times New Roman" panose="02020603050405020304" pitchFamily="18" charset="0"/>
              </a:rPr>
              <a:t>Based on the net payment cost index, calculate the cost per $1000 per year</a:t>
            </a:r>
            <a:r>
              <a:rPr lang="en-US" sz="2400" dirty="0" smtClean="0">
                <a:latin typeface="Times New Roman" panose="02020603050405020304" pitchFamily="18" charset="0"/>
                <a:cs typeface="Times New Roman" panose="02020603050405020304" pitchFamily="18" charset="0"/>
              </a:rPr>
              <a:t>.</a:t>
            </a:r>
          </a:p>
          <a:p>
            <a:pPr marL="0" indent="0" algn="just">
              <a:buNone/>
            </a:pPr>
            <a:r>
              <a:rPr lang="en-US" dirty="0" smtClean="0">
                <a:latin typeface="Times New Roman" panose="02020603050405020304" pitchFamily="18" charset="0"/>
                <a:cs typeface="Times New Roman" panose="02020603050405020304" pitchFamily="18" charset="0"/>
              </a:rPr>
              <a:t>Solution:</a:t>
            </a:r>
          </a:p>
          <a:p>
            <a:pPr marL="0" indent="0" algn="just">
              <a:buNone/>
            </a:pP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Calculation of annual net cost per $1000 using traditional net cost method:</a:t>
            </a:r>
          </a:p>
          <a:p>
            <a:pPr marL="0" indent="0" algn="just">
              <a:buNone/>
            </a:pPr>
            <a:endParaRPr lang="en-US" dirty="0" smtClean="0">
              <a:latin typeface="Times New Roman" panose="02020603050405020304" pitchFamily="18" charset="0"/>
              <a:cs typeface="Times New Roman" panose="02020603050405020304" pitchFamily="18" charset="0"/>
            </a:endParaRPr>
          </a:p>
          <a:p>
            <a:pPr marL="514350" indent="-514350" algn="just">
              <a:buAutoNum type="alphaLcPeriod"/>
            </a:pPr>
            <a:endParaRPr lang="en-US"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48826704"/>
              </p:ext>
            </p:extLst>
          </p:nvPr>
        </p:nvGraphicFramePr>
        <p:xfrm>
          <a:off x="1094509" y="3574473"/>
          <a:ext cx="9809018" cy="2743202"/>
        </p:xfrm>
        <a:graphic>
          <a:graphicData uri="http://schemas.openxmlformats.org/drawingml/2006/table">
            <a:tbl>
              <a:tblPr>
                <a:tableStyleId>{5C22544A-7EE6-4342-B048-85BDC9FD1C3A}</a:tableStyleId>
              </a:tblPr>
              <a:tblGrid>
                <a:gridCol w="7999864">
                  <a:extLst>
                    <a:ext uri="{9D8B030D-6E8A-4147-A177-3AD203B41FA5}">
                      <a16:colId xmlns:a16="http://schemas.microsoft.com/office/drawing/2014/main" val="4248513816"/>
                    </a:ext>
                  </a:extLst>
                </a:gridCol>
                <a:gridCol w="1809154">
                  <a:extLst>
                    <a:ext uri="{9D8B030D-6E8A-4147-A177-3AD203B41FA5}">
                      <a16:colId xmlns:a16="http://schemas.microsoft.com/office/drawing/2014/main" val="2509218332"/>
                    </a:ext>
                  </a:extLst>
                </a:gridCol>
              </a:tblGrid>
              <a:tr h="391886">
                <a:tc>
                  <a:txBody>
                    <a:bodyPr/>
                    <a:lstStyle/>
                    <a:p>
                      <a:pPr algn="ctr" fontAlgn="b"/>
                      <a:r>
                        <a:rPr lang="en-US" sz="2400" b="1" u="none" strike="noStrike">
                          <a:effectLst/>
                          <a:latin typeface="Times New Roman" panose="02020603050405020304" pitchFamily="18" charset="0"/>
                          <a:cs typeface="Times New Roman" panose="02020603050405020304" pitchFamily="18" charset="0"/>
                        </a:rPr>
                        <a:t>Particular </a:t>
                      </a:r>
                      <a:endParaRPr lang="en-US" sz="2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400" b="1" u="none" strike="noStrike" dirty="0">
                          <a:effectLst/>
                          <a:latin typeface="Times New Roman" panose="02020603050405020304" pitchFamily="18" charset="0"/>
                          <a:cs typeface="Times New Roman" panose="02020603050405020304" pitchFamily="18" charset="0"/>
                        </a:rPr>
                        <a:t>Amount</a:t>
                      </a:r>
                      <a:endParaRPr lang="en-US"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624860674"/>
                  </a:ext>
                </a:extLst>
              </a:tr>
              <a:tr h="391886">
                <a:tc>
                  <a:txBody>
                    <a:bodyPr/>
                    <a:lstStyle/>
                    <a:p>
                      <a:pPr algn="l" fontAlgn="b"/>
                      <a:r>
                        <a:rPr lang="en-US" sz="2400" u="none" strike="noStrike">
                          <a:effectLst/>
                          <a:latin typeface="Times New Roman" panose="02020603050405020304" pitchFamily="18" charset="0"/>
                          <a:cs typeface="Times New Roman" panose="02020603050405020304" pitchFamily="18" charset="0"/>
                        </a:rPr>
                        <a:t>Total Premium paid for 20 year (20*$248.60)</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u="none" strike="noStrike" dirty="0">
                          <a:effectLst/>
                          <a:latin typeface="Times New Roman" panose="02020603050405020304" pitchFamily="18" charset="0"/>
                          <a:cs typeface="Times New Roman" panose="02020603050405020304" pitchFamily="18" charset="0"/>
                        </a:rPr>
                        <a:t>4972</a:t>
                      </a:r>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02067315"/>
                  </a:ext>
                </a:extLst>
              </a:tr>
              <a:tr h="391886">
                <a:tc>
                  <a:txBody>
                    <a:bodyPr/>
                    <a:lstStyle/>
                    <a:p>
                      <a:pPr algn="l" fontAlgn="b"/>
                      <a:r>
                        <a:rPr lang="en-US" sz="2400" u="none" strike="noStrike">
                          <a:effectLst/>
                          <a:latin typeface="Times New Roman" panose="02020603050405020304" pitchFamily="18" charset="0"/>
                          <a:cs typeface="Times New Roman" panose="02020603050405020304" pitchFamily="18" charset="0"/>
                        </a:rPr>
                        <a:t>Less: Total Dividned for 20 years </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u="none" strike="noStrike" dirty="0">
                          <a:effectLst/>
                          <a:latin typeface="Times New Roman" panose="02020603050405020304" pitchFamily="18" charset="0"/>
                          <a:cs typeface="Times New Roman" panose="02020603050405020304" pitchFamily="18" charset="0"/>
                        </a:rPr>
                        <a:t>814</a:t>
                      </a:r>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54768088"/>
                  </a:ext>
                </a:extLst>
              </a:tr>
              <a:tr h="391886">
                <a:tc>
                  <a:txBody>
                    <a:bodyPr/>
                    <a:lstStyle/>
                    <a:p>
                      <a:pPr algn="l" fontAlgn="b"/>
                      <a:r>
                        <a:rPr lang="en-US" sz="2400" u="none" strike="noStrike">
                          <a:effectLst/>
                          <a:latin typeface="Times New Roman" panose="02020603050405020304" pitchFamily="18" charset="0"/>
                          <a:cs typeface="Times New Roman" panose="02020603050405020304" pitchFamily="18" charset="0"/>
                        </a:rPr>
                        <a:t>Less: Total cash value at the end of 20 year</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u="none" strike="noStrike">
                          <a:effectLst/>
                          <a:latin typeface="Times New Roman" panose="02020603050405020304" pitchFamily="18" charset="0"/>
                          <a:cs typeface="Times New Roman" panose="02020603050405020304" pitchFamily="18" charset="0"/>
                        </a:rPr>
                        <a:t>4314</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95993707"/>
                  </a:ext>
                </a:extLst>
              </a:tr>
              <a:tr h="391886">
                <a:tc>
                  <a:txBody>
                    <a:bodyPr/>
                    <a:lstStyle/>
                    <a:p>
                      <a:pPr algn="l" fontAlgn="b"/>
                      <a:r>
                        <a:rPr lang="en-US" sz="2400" b="1" u="none" strike="noStrike">
                          <a:effectLst/>
                          <a:latin typeface="Times New Roman" panose="02020603050405020304" pitchFamily="18" charset="0"/>
                          <a:cs typeface="Times New Roman" panose="02020603050405020304" pitchFamily="18" charset="0"/>
                        </a:rPr>
                        <a:t>Insurance cost for 20 years</a:t>
                      </a:r>
                      <a:endParaRPr lang="en-US" sz="2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b="1" u="none" strike="noStrike" dirty="0">
                          <a:effectLst/>
                          <a:latin typeface="Times New Roman" panose="02020603050405020304" pitchFamily="18" charset="0"/>
                          <a:cs typeface="Times New Roman" panose="02020603050405020304" pitchFamily="18" charset="0"/>
                        </a:rPr>
                        <a:t>-156</a:t>
                      </a:r>
                      <a:endParaRPr lang="en-US"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024902096"/>
                  </a:ext>
                </a:extLst>
              </a:tr>
              <a:tr h="391886">
                <a:tc>
                  <a:txBody>
                    <a:bodyPr/>
                    <a:lstStyle/>
                    <a:p>
                      <a:pPr algn="l" fontAlgn="b"/>
                      <a:r>
                        <a:rPr lang="en-US" sz="2400" u="none" strike="noStrike">
                          <a:effectLst/>
                          <a:latin typeface="Times New Roman" panose="02020603050405020304" pitchFamily="18" charset="0"/>
                          <a:cs typeface="Times New Roman" panose="02020603050405020304" pitchFamily="18" charset="0"/>
                        </a:rPr>
                        <a:t>Net cost per year for 20 years (-156/20)</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u="none" strike="noStrike">
                          <a:effectLst/>
                          <a:latin typeface="Times New Roman" panose="02020603050405020304" pitchFamily="18" charset="0"/>
                          <a:cs typeface="Times New Roman" panose="02020603050405020304" pitchFamily="18" charset="0"/>
                        </a:rPr>
                        <a:t>-7.8</a:t>
                      </a:r>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663808252"/>
                  </a:ext>
                </a:extLst>
              </a:tr>
              <a:tr h="391886">
                <a:tc>
                  <a:txBody>
                    <a:bodyPr/>
                    <a:lstStyle/>
                    <a:p>
                      <a:pPr algn="l" fontAlgn="b"/>
                      <a:r>
                        <a:rPr lang="en-US" sz="2400" b="1" u="none" strike="noStrike">
                          <a:effectLst/>
                          <a:latin typeface="Times New Roman" panose="02020603050405020304" pitchFamily="18" charset="0"/>
                          <a:cs typeface="Times New Roman" panose="02020603050405020304" pitchFamily="18" charset="0"/>
                        </a:rPr>
                        <a:t>Net cost per $1000 per year (-7.8/20)</a:t>
                      </a:r>
                      <a:endParaRPr lang="en-US" sz="24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400" b="1" u="none" strike="noStrike" dirty="0">
                          <a:effectLst/>
                          <a:latin typeface="Times New Roman" panose="02020603050405020304" pitchFamily="18" charset="0"/>
                          <a:cs typeface="Times New Roman" panose="02020603050405020304" pitchFamily="18" charset="0"/>
                        </a:rPr>
                        <a:t>-0.39</a:t>
                      </a:r>
                      <a:endParaRPr lang="en-US"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561002238"/>
                  </a:ext>
                </a:extLst>
              </a:tr>
            </a:tbl>
          </a:graphicData>
        </a:graphic>
      </p:graphicFrame>
    </p:spTree>
    <p:extLst>
      <p:ext uri="{BB962C8B-B14F-4D97-AF65-F5344CB8AC3E}">
        <p14:creationId xmlns:p14="http://schemas.microsoft.com/office/powerpoint/2010/main" val="261176526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345"/>
            <a:ext cx="10515600" cy="5636636"/>
          </a:xfrm>
        </p:spPr>
        <p:txBody>
          <a:bodyPr/>
          <a:lstStyle/>
          <a:p>
            <a:pPr marL="0" indent="0">
              <a:buNone/>
            </a:pPr>
            <a:r>
              <a:rPr lang="en-US" dirty="0">
                <a:latin typeface="Times New Roman" panose="02020603050405020304" pitchFamily="18" charset="0"/>
                <a:cs typeface="Times New Roman" panose="02020603050405020304" pitchFamily="18" charset="0"/>
              </a:rPr>
              <a:t>b</a:t>
            </a:r>
            <a:r>
              <a:rPr lang="en-US" dirty="0" smtClean="0">
                <a:latin typeface="Times New Roman" panose="02020603050405020304" pitchFamily="18" charset="0"/>
                <a:cs typeface="Times New Roman" panose="02020603050405020304" pitchFamily="18" charset="0"/>
              </a:rPr>
              <a:t>) Calculation of net annual cost per $1000 using surrender cost index:</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931235586"/>
              </p:ext>
            </p:extLst>
          </p:nvPr>
        </p:nvGraphicFramePr>
        <p:xfrm>
          <a:off x="1094509" y="1108362"/>
          <a:ext cx="9975273" cy="4294910"/>
        </p:xfrm>
        <a:graphic>
          <a:graphicData uri="http://schemas.openxmlformats.org/drawingml/2006/table">
            <a:tbl>
              <a:tblPr>
                <a:tableStyleId>{5C22544A-7EE6-4342-B048-85BDC9FD1C3A}</a:tableStyleId>
              </a:tblPr>
              <a:tblGrid>
                <a:gridCol w="8090182">
                  <a:extLst>
                    <a:ext uri="{9D8B030D-6E8A-4147-A177-3AD203B41FA5}">
                      <a16:colId xmlns:a16="http://schemas.microsoft.com/office/drawing/2014/main" val="2578646238"/>
                    </a:ext>
                  </a:extLst>
                </a:gridCol>
                <a:gridCol w="1885091">
                  <a:extLst>
                    <a:ext uri="{9D8B030D-6E8A-4147-A177-3AD203B41FA5}">
                      <a16:colId xmlns:a16="http://schemas.microsoft.com/office/drawing/2014/main" val="1724984533"/>
                    </a:ext>
                  </a:extLst>
                </a:gridCol>
              </a:tblGrid>
              <a:tr h="443173">
                <a:tc>
                  <a:txBody>
                    <a:bodyPr/>
                    <a:lstStyle/>
                    <a:p>
                      <a:pPr algn="ctr" fontAlgn="b"/>
                      <a:r>
                        <a:rPr lang="en-US" sz="2800" b="1" u="none" strike="noStrike">
                          <a:effectLst/>
                          <a:latin typeface="Times New Roman" panose="02020603050405020304" pitchFamily="18" charset="0"/>
                          <a:cs typeface="Times New Roman" panose="02020603050405020304" pitchFamily="18" charset="0"/>
                        </a:rPr>
                        <a:t>Particular </a:t>
                      </a:r>
                      <a:endParaRPr lang="en-US" sz="28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800" b="1" u="none" strike="noStrike" dirty="0">
                          <a:effectLst/>
                          <a:latin typeface="Times New Roman" panose="02020603050405020304" pitchFamily="18" charset="0"/>
                          <a:cs typeface="Times New Roman" panose="02020603050405020304" pitchFamily="18" charset="0"/>
                        </a:rPr>
                        <a:t>Amount</a:t>
                      </a:r>
                      <a:endParaRPr lang="en-US" sz="2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044622712"/>
                  </a:ext>
                </a:extLst>
              </a:tr>
              <a:tr h="443173">
                <a:tc>
                  <a:txBody>
                    <a:bodyPr/>
                    <a:lstStyle/>
                    <a:p>
                      <a:pPr algn="l" fontAlgn="b"/>
                      <a:r>
                        <a:rPr lang="en-US" sz="2800" u="none" strike="noStrike">
                          <a:effectLst/>
                          <a:latin typeface="Times New Roman" panose="02020603050405020304" pitchFamily="18" charset="0"/>
                          <a:cs typeface="Times New Roman" panose="02020603050405020304" pitchFamily="18" charset="0"/>
                        </a:rPr>
                        <a:t>Future value of the premium</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dirty="0">
                          <a:effectLst/>
                          <a:latin typeface="Times New Roman" panose="02020603050405020304" pitchFamily="18" charset="0"/>
                          <a:cs typeface="Times New Roman" panose="02020603050405020304" pitchFamily="18" charset="0"/>
                        </a:rPr>
                        <a:t>8631</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130627029"/>
                  </a:ext>
                </a:extLst>
              </a:tr>
              <a:tr h="443173">
                <a:tc>
                  <a:txBody>
                    <a:bodyPr/>
                    <a:lstStyle/>
                    <a:p>
                      <a:pPr algn="l" fontAlgn="b"/>
                      <a:r>
                        <a:rPr lang="en-US" sz="2800" u="none" strike="noStrike">
                          <a:effectLst/>
                          <a:latin typeface="Times New Roman" panose="02020603050405020304" pitchFamily="18" charset="0"/>
                          <a:cs typeface="Times New Roman" panose="02020603050405020304" pitchFamily="18" charset="0"/>
                        </a:rPr>
                        <a:t>Less: future value of dividend</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a:effectLst/>
                          <a:latin typeface="Times New Roman" panose="02020603050405020304" pitchFamily="18" charset="0"/>
                          <a:cs typeface="Times New Roman" panose="02020603050405020304" pitchFamily="18" charset="0"/>
                        </a:rPr>
                        <a:t>1163</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750005489"/>
                  </a:ext>
                </a:extLst>
              </a:tr>
              <a:tr h="443173">
                <a:tc>
                  <a:txBody>
                    <a:bodyPr/>
                    <a:lstStyle/>
                    <a:p>
                      <a:pPr algn="l" fontAlgn="b"/>
                      <a:r>
                        <a:rPr lang="en-US" sz="2800" u="none" strike="noStrike">
                          <a:effectLst/>
                          <a:latin typeface="Times New Roman" panose="02020603050405020304" pitchFamily="18" charset="0"/>
                          <a:cs typeface="Times New Roman" panose="02020603050405020304" pitchFamily="18" charset="0"/>
                        </a:rPr>
                        <a:t>Less: Total cash value at the end of 20 year</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a:effectLst/>
                          <a:latin typeface="Times New Roman" panose="02020603050405020304" pitchFamily="18" charset="0"/>
                          <a:cs typeface="Times New Roman" panose="02020603050405020304" pitchFamily="18" charset="0"/>
                        </a:rPr>
                        <a:t>4314</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97259216"/>
                  </a:ext>
                </a:extLst>
              </a:tr>
              <a:tr h="443173">
                <a:tc>
                  <a:txBody>
                    <a:bodyPr/>
                    <a:lstStyle/>
                    <a:p>
                      <a:pPr algn="l" fontAlgn="b"/>
                      <a:r>
                        <a:rPr lang="en-US" sz="2800" b="1" u="none" strike="noStrike" dirty="0">
                          <a:effectLst/>
                          <a:latin typeface="Times New Roman" panose="02020603050405020304" pitchFamily="18" charset="0"/>
                          <a:cs typeface="Times New Roman" panose="02020603050405020304" pitchFamily="18" charset="0"/>
                        </a:rPr>
                        <a:t>Insurance cost for 20 years</a:t>
                      </a:r>
                      <a:endParaRPr lang="en-US" sz="2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b="1" u="none" strike="noStrike" dirty="0">
                          <a:effectLst/>
                          <a:latin typeface="Times New Roman" panose="02020603050405020304" pitchFamily="18" charset="0"/>
                          <a:cs typeface="Times New Roman" panose="02020603050405020304" pitchFamily="18" charset="0"/>
                        </a:rPr>
                        <a:t>3154</a:t>
                      </a:r>
                      <a:endParaRPr lang="en-US" sz="2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860816572"/>
                  </a:ext>
                </a:extLst>
              </a:tr>
              <a:tr h="1192699">
                <a:tc>
                  <a:txBody>
                    <a:bodyPr/>
                    <a:lstStyle/>
                    <a:p>
                      <a:pPr algn="l" fontAlgn="b"/>
                      <a:r>
                        <a:rPr lang="en-US" sz="2800" u="none" strike="noStrike">
                          <a:effectLst/>
                          <a:latin typeface="Times New Roman" panose="02020603050405020304" pitchFamily="18" charset="0"/>
                          <a:cs typeface="Times New Roman" panose="02020603050405020304" pitchFamily="18" charset="0"/>
                        </a:rPr>
                        <a:t>Amount  $1 deposit at the beginning of each year at 5 percent interest will accumulate at t he end of 20 years</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dirty="0">
                          <a:effectLst/>
                          <a:latin typeface="Times New Roman" panose="02020603050405020304" pitchFamily="18" charset="0"/>
                          <a:cs typeface="Times New Roman" panose="02020603050405020304" pitchFamily="18" charset="0"/>
                        </a:rPr>
                        <a:t>34.72</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214832906"/>
                  </a:ext>
                </a:extLst>
              </a:tr>
              <a:tr h="443173">
                <a:tc>
                  <a:txBody>
                    <a:bodyPr/>
                    <a:lstStyle/>
                    <a:p>
                      <a:pPr algn="l" fontAlgn="b"/>
                      <a:r>
                        <a:rPr lang="en-US" sz="2800" u="none" strike="noStrike">
                          <a:effectLst/>
                          <a:latin typeface="Times New Roman" panose="02020603050405020304" pitchFamily="18" charset="0"/>
                          <a:cs typeface="Times New Roman" panose="02020603050405020304" pitchFamily="18" charset="0"/>
                        </a:rPr>
                        <a:t>Interest adjusted cost per year (3154/34.72)</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a:effectLst/>
                          <a:latin typeface="Times New Roman" panose="02020603050405020304" pitchFamily="18" charset="0"/>
                          <a:cs typeface="Times New Roman" panose="02020603050405020304" pitchFamily="18" charset="0"/>
                        </a:rPr>
                        <a:t>90.84</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875837476"/>
                  </a:ext>
                </a:extLst>
              </a:tr>
              <a:tr h="443173">
                <a:tc>
                  <a:txBody>
                    <a:bodyPr/>
                    <a:lstStyle/>
                    <a:p>
                      <a:pPr algn="l" fontAlgn="b"/>
                      <a:r>
                        <a:rPr lang="en-US" sz="2800" b="1" u="none" strike="noStrike" dirty="0">
                          <a:effectLst/>
                          <a:latin typeface="Times New Roman" panose="02020603050405020304" pitchFamily="18" charset="0"/>
                          <a:cs typeface="Times New Roman" panose="02020603050405020304" pitchFamily="18" charset="0"/>
                        </a:rPr>
                        <a:t>Cost per $1000 per year </a:t>
                      </a:r>
                      <a:r>
                        <a:rPr lang="en-US" sz="2800" b="1" u="none" strike="noStrike" dirty="0" smtClean="0">
                          <a:effectLst/>
                          <a:latin typeface="Times New Roman" panose="02020603050405020304" pitchFamily="18" charset="0"/>
                          <a:cs typeface="Times New Roman" panose="02020603050405020304" pitchFamily="18" charset="0"/>
                        </a:rPr>
                        <a:t>(90.84/20)</a:t>
                      </a:r>
                      <a:endParaRPr lang="en-US" sz="2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b="1" u="none" strike="noStrike" dirty="0">
                          <a:effectLst/>
                          <a:latin typeface="Times New Roman" panose="02020603050405020304" pitchFamily="18" charset="0"/>
                          <a:cs typeface="Times New Roman" panose="02020603050405020304" pitchFamily="18" charset="0"/>
                        </a:rPr>
                        <a:t>4.54</a:t>
                      </a:r>
                      <a:endParaRPr lang="en-US" sz="2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36365757"/>
                  </a:ext>
                </a:extLst>
              </a:tr>
            </a:tbl>
          </a:graphicData>
        </a:graphic>
      </p:graphicFrame>
    </p:spTree>
    <p:extLst>
      <p:ext uri="{BB962C8B-B14F-4D97-AF65-F5344CB8AC3E}">
        <p14:creationId xmlns:p14="http://schemas.microsoft.com/office/powerpoint/2010/main" val="34810510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1891"/>
            <a:ext cx="10515600" cy="5595072"/>
          </a:xfrm>
        </p:spPr>
        <p:txBody>
          <a:bodyPr/>
          <a:lstStyle/>
          <a:p>
            <a:pPr marL="0" indent="0">
              <a:buNone/>
            </a:pPr>
            <a:r>
              <a:rPr lang="en-US" dirty="0" smtClean="0">
                <a:latin typeface="Times New Roman" panose="02020603050405020304" pitchFamily="18" charset="0"/>
                <a:cs typeface="Times New Roman" panose="02020603050405020304" pitchFamily="18" charset="0"/>
              </a:rPr>
              <a:t>C) </a:t>
            </a:r>
            <a:r>
              <a:rPr lang="en-US" dirty="0">
                <a:latin typeface="Times New Roman" panose="02020603050405020304" pitchFamily="18" charset="0"/>
                <a:cs typeface="Times New Roman" panose="02020603050405020304" pitchFamily="18" charset="0"/>
              </a:rPr>
              <a:t>Calculation of net annual cost per $1000 using </a:t>
            </a:r>
            <a:r>
              <a:rPr lang="en-US" dirty="0" smtClean="0">
                <a:latin typeface="Times New Roman" panose="02020603050405020304" pitchFamily="18" charset="0"/>
                <a:cs typeface="Times New Roman" panose="02020603050405020304" pitchFamily="18" charset="0"/>
              </a:rPr>
              <a:t>net payment cost index:</a:t>
            </a:r>
            <a:endParaRPr lang="en-US" dirty="0">
              <a:latin typeface="Times New Roman" panose="02020603050405020304" pitchFamily="18" charset="0"/>
              <a:cs typeface="Times New Roman" panose="02020603050405020304" pitchFamily="18" charset="0"/>
            </a:endParaRP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619327911"/>
              </p:ext>
            </p:extLst>
          </p:nvPr>
        </p:nvGraphicFramePr>
        <p:xfrm>
          <a:off x="955963" y="1620981"/>
          <a:ext cx="9642763" cy="3605761"/>
        </p:xfrm>
        <a:graphic>
          <a:graphicData uri="http://schemas.openxmlformats.org/drawingml/2006/table">
            <a:tbl>
              <a:tblPr>
                <a:tableStyleId>{5C22544A-7EE6-4342-B048-85BDC9FD1C3A}</a:tableStyleId>
              </a:tblPr>
              <a:tblGrid>
                <a:gridCol w="7820509">
                  <a:extLst>
                    <a:ext uri="{9D8B030D-6E8A-4147-A177-3AD203B41FA5}">
                      <a16:colId xmlns:a16="http://schemas.microsoft.com/office/drawing/2014/main" val="2525301059"/>
                    </a:ext>
                  </a:extLst>
                </a:gridCol>
                <a:gridCol w="1822254">
                  <a:extLst>
                    <a:ext uri="{9D8B030D-6E8A-4147-A177-3AD203B41FA5}">
                      <a16:colId xmlns:a16="http://schemas.microsoft.com/office/drawing/2014/main" val="2036289741"/>
                    </a:ext>
                  </a:extLst>
                </a:gridCol>
              </a:tblGrid>
              <a:tr h="329430">
                <a:tc>
                  <a:txBody>
                    <a:bodyPr/>
                    <a:lstStyle/>
                    <a:p>
                      <a:pPr algn="ctr" fontAlgn="b"/>
                      <a:r>
                        <a:rPr lang="en-US" sz="2800" b="1" u="none" strike="noStrike">
                          <a:effectLst/>
                          <a:latin typeface="Times New Roman" panose="02020603050405020304" pitchFamily="18" charset="0"/>
                          <a:cs typeface="Times New Roman" panose="02020603050405020304" pitchFamily="18" charset="0"/>
                        </a:rPr>
                        <a:t>Particular </a:t>
                      </a:r>
                      <a:endParaRPr lang="en-US" sz="28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800" b="1" u="none" strike="noStrike" dirty="0">
                          <a:effectLst/>
                          <a:latin typeface="Times New Roman" panose="02020603050405020304" pitchFamily="18" charset="0"/>
                          <a:cs typeface="Times New Roman" panose="02020603050405020304" pitchFamily="18" charset="0"/>
                        </a:rPr>
                        <a:t>Amount</a:t>
                      </a:r>
                      <a:endParaRPr lang="en-US" sz="2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046482204"/>
                  </a:ext>
                </a:extLst>
              </a:tr>
              <a:tr h="329430">
                <a:tc>
                  <a:txBody>
                    <a:bodyPr/>
                    <a:lstStyle/>
                    <a:p>
                      <a:pPr algn="l" fontAlgn="b"/>
                      <a:r>
                        <a:rPr lang="en-US" sz="2800" u="none" strike="noStrike">
                          <a:effectLst/>
                          <a:latin typeface="Times New Roman" panose="02020603050405020304" pitchFamily="18" charset="0"/>
                          <a:cs typeface="Times New Roman" panose="02020603050405020304" pitchFamily="18" charset="0"/>
                        </a:rPr>
                        <a:t>Future value of the premium</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a:effectLst/>
                          <a:latin typeface="Times New Roman" panose="02020603050405020304" pitchFamily="18" charset="0"/>
                          <a:cs typeface="Times New Roman" panose="02020603050405020304" pitchFamily="18" charset="0"/>
                        </a:rPr>
                        <a:t>8631</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945853614"/>
                  </a:ext>
                </a:extLst>
              </a:tr>
              <a:tr h="329430">
                <a:tc>
                  <a:txBody>
                    <a:bodyPr/>
                    <a:lstStyle/>
                    <a:p>
                      <a:pPr algn="l" fontAlgn="b"/>
                      <a:r>
                        <a:rPr lang="en-US" sz="2800" u="none" strike="noStrike">
                          <a:effectLst/>
                          <a:latin typeface="Times New Roman" panose="02020603050405020304" pitchFamily="18" charset="0"/>
                          <a:cs typeface="Times New Roman" panose="02020603050405020304" pitchFamily="18" charset="0"/>
                        </a:rPr>
                        <a:t>Less: future value of dividend</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a:effectLst/>
                          <a:latin typeface="Times New Roman" panose="02020603050405020304" pitchFamily="18" charset="0"/>
                          <a:cs typeface="Times New Roman" panose="02020603050405020304" pitchFamily="18" charset="0"/>
                        </a:rPr>
                        <a:t>1163</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802986155"/>
                  </a:ext>
                </a:extLst>
              </a:tr>
              <a:tr h="329430">
                <a:tc>
                  <a:txBody>
                    <a:bodyPr/>
                    <a:lstStyle/>
                    <a:p>
                      <a:pPr algn="l" fontAlgn="b"/>
                      <a:r>
                        <a:rPr lang="en-US" sz="2800" b="1" u="none" strike="noStrike">
                          <a:effectLst/>
                          <a:latin typeface="Times New Roman" panose="02020603050405020304" pitchFamily="18" charset="0"/>
                          <a:cs typeface="Times New Roman" panose="02020603050405020304" pitchFamily="18" charset="0"/>
                        </a:rPr>
                        <a:t>Insurance cost for 20 years</a:t>
                      </a:r>
                      <a:endParaRPr lang="en-US" sz="28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b="1" u="none" strike="noStrike" dirty="0">
                          <a:effectLst/>
                          <a:latin typeface="Times New Roman" panose="02020603050405020304" pitchFamily="18" charset="0"/>
                          <a:cs typeface="Times New Roman" panose="02020603050405020304" pitchFamily="18" charset="0"/>
                        </a:rPr>
                        <a:t>7468</a:t>
                      </a:r>
                      <a:endParaRPr lang="en-US" sz="2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756107320"/>
                  </a:ext>
                </a:extLst>
              </a:tr>
              <a:tr h="988291">
                <a:tc>
                  <a:txBody>
                    <a:bodyPr/>
                    <a:lstStyle/>
                    <a:p>
                      <a:pPr algn="l" fontAlgn="b"/>
                      <a:r>
                        <a:rPr lang="en-US" sz="2800" u="none" strike="noStrike" dirty="0">
                          <a:effectLst/>
                          <a:latin typeface="Times New Roman" panose="02020603050405020304" pitchFamily="18" charset="0"/>
                          <a:cs typeface="Times New Roman" panose="02020603050405020304" pitchFamily="18" charset="0"/>
                        </a:rPr>
                        <a:t>Amount  $1 deposit at the beginning of each year at 5 percent interest will accumulate at t he end of 20 years</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a:effectLst/>
                          <a:latin typeface="Times New Roman" panose="02020603050405020304" pitchFamily="18" charset="0"/>
                          <a:cs typeface="Times New Roman" panose="02020603050405020304" pitchFamily="18" charset="0"/>
                        </a:rPr>
                        <a:t>34.72</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058258219"/>
                  </a:ext>
                </a:extLst>
              </a:tr>
              <a:tr h="329430">
                <a:tc>
                  <a:txBody>
                    <a:bodyPr/>
                    <a:lstStyle/>
                    <a:p>
                      <a:pPr algn="l" fontAlgn="b"/>
                      <a:r>
                        <a:rPr lang="en-US" sz="2800" u="none" strike="noStrike">
                          <a:effectLst/>
                          <a:latin typeface="Times New Roman" panose="02020603050405020304" pitchFamily="18" charset="0"/>
                          <a:cs typeface="Times New Roman" panose="02020603050405020304" pitchFamily="18" charset="0"/>
                        </a:rPr>
                        <a:t>Interest adjusted cost per year (7468/34.72)</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u="none" strike="noStrike">
                          <a:effectLst/>
                          <a:latin typeface="Times New Roman" panose="02020603050405020304" pitchFamily="18" charset="0"/>
                          <a:cs typeface="Times New Roman" panose="02020603050405020304" pitchFamily="18" charset="0"/>
                        </a:rPr>
                        <a:t>215.10</a:t>
                      </a:r>
                      <a:endParaRPr lang="en-US" sz="2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980668661"/>
                  </a:ext>
                </a:extLst>
              </a:tr>
              <a:tr h="329430">
                <a:tc>
                  <a:txBody>
                    <a:bodyPr/>
                    <a:lstStyle/>
                    <a:p>
                      <a:pPr algn="l" fontAlgn="b"/>
                      <a:r>
                        <a:rPr lang="en-US" sz="2800" b="1" u="none" strike="noStrike" dirty="0">
                          <a:effectLst/>
                          <a:latin typeface="Times New Roman" panose="02020603050405020304" pitchFamily="18" charset="0"/>
                          <a:cs typeface="Times New Roman" panose="02020603050405020304" pitchFamily="18" charset="0"/>
                        </a:rPr>
                        <a:t>Cost per $1000 per year (215.10/20)</a:t>
                      </a:r>
                      <a:endParaRPr lang="en-US" sz="2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800" b="1" u="none" strike="noStrike" dirty="0">
                          <a:effectLst/>
                          <a:latin typeface="Times New Roman" panose="02020603050405020304" pitchFamily="18" charset="0"/>
                          <a:cs typeface="Times New Roman" panose="02020603050405020304" pitchFamily="18" charset="0"/>
                        </a:rPr>
                        <a:t>10.75</a:t>
                      </a:r>
                      <a:endParaRPr lang="en-US" sz="2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815947566"/>
                  </a:ext>
                </a:extLst>
              </a:tr>
            </a:tbl>
          </a:graphicData>
        </a:graphic>
      </p:graphicFrame>
    </p:spTree>
    <p:extLst>
      <p:ext uri="{BB962C8B-B14F-4D97-AF65-F5344CB8AC3E}">
        <p14:creationId xmlns:p14="http://schemas.microsoft.com/office/powerpoint/2010/main" val="403633423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3966"/>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Rate of Return and Saving</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77636"/>
            <a:ext cx="10515600" cy="5084619"/>
          </a:xfrm>
        </p:spPr>
        <p:txBody>
          <a:bodyPr>
            <a:normAutofit lnSpcReduction="10000"/>
          </a:bodyPr>
          <a:lstStyle/>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Linton Yield</a:t>
            </a:r>
          </a:p>
          <a:p>
            <a:pPr algn="just"/>
            <a:r>
              <a:rPr lang="en-US" dirty="0" smtClean="0">
                <a:latin typeface="Times New Roman" panose="02020603050405020304" pitchFamily="18" charset="0"/>
                <a:cs typeface="Times New Roman" panose="02020603050405020304" pitchFamily="18" charset="0"/>
              </a:rPr>
              <a:t>The </a:t>
            </a:r>
            <a:r>
              <a:rPr lang="en-US" dirty="0" err="1" smtClean="0">
                <a:latin typeface="Times New Roman" panose="02020603050405020304" pitchFamily="18" charset="0"/>
                <a:cs typeface="Times New Roman" panose="02020603050405020304" pitchFamily="18" charset="0"/>
              </a:rPr>
              <a:t>linton</a:t>
            </a:r>
            <a:r>
              <a:rPr lang="en-US" dirty="0" smtClean="0">
                <a:latin typeface="Times New Roman" panose="02020603050405020304" pitchFamily="18" charset="0"/>
                <a:cs typeface="Times New Roman" panose="02020603050405020304" pitchFamily="18" charset="0"/>
              </a:rPr>
              <a:t> yield is used to determine the rate of </a:t>
            </a:r>
            <a:r>
              <a:rPr lang="en-US" dirty="0" err="1" smtClean="0">
                <a:latin typeface="Times New Roman" panose="02020603050405020304" pitchFamily="18" charset="0"/>
                <a:cs typeface="Times New Roman" panose="02020603050405020304" pitchFamily="18" charset="0"/>
              </a:rPr>
              <a:t>retun</a:t>
            </a:r>
            <a:r>
              <a:rPr lang="en-US" dirty="0" smtClean="0">
                <a:latin typeface="Times New Roman" panose="02020603050405020304" pitchFamily="18" charset="0"/>
                <a:cs typeface="Times New Roman" panose="02020603050405020304" pitchFamily="18" charset="0"/>
              </a:rPr>
              <a:t> on the saving portion o f a cash value policy. It is developed by M. Albert Linton. </a:t>
            </a:r>
          </a:p>
          <a:p>
            <a:pPr algn="just"/>
            <a:r>
              <a:rPr lang="en-US" dirty="0" smtClean="0">
                <a:latin typeface="Times New Roman" panose="02020603050405020304" pitchFamily="18" charset="0"/>
                <a:cs typeface="Times New Roman" panose="02020603050405020304" pitchFamily="18" charset="0"/>
              </a:rPr>
              <a:t>The </a:t>
            </a:r>
            <a:r>
              <a:rPr lang="en-US" dirty="0" err="1" smtClean="0">
                <a:latin typeface="Times New Roman" panose="02020603050405020304" pitchFamily="18" charset="0"/>
                <a:cs typeface="Times New Roman" panose="02020603050405020304" pitchFamily="18" charset="0"/>
              </a:rPr>
              <a:t>linton</a:t>
            </a:r>
            <a:r>
              <a:rPr lang="en-US" dirty="0" smtClean="0">
                <a:latin typeface="Times New Roman" panose="02020603050405020304" pitchFamily="18" charset="0"/>
                <a:cs typeface="Times New Roman" panose="02020603050405020304" pitchFamily="18" charset="0"/>
              </a:rPr>
              <a:t> yield is the average annual rate of return on a cash value policy if it is held for the specific number of years. </a:t>
            </a:r>
          </a:p>
          <a:p>
            <a:pPr algn="just"/>
            <a:r>
              <a:rPr lang="en-US" dirty="0" smtClean="0">
                <a:latin typeface="Times New Roman" panose="02020603050405020304" pitchFamily="18" charset="0"/>
                <a:cs typeface="Times New Roman" panose="02020603050405020304" pitchFamily="18" charset="0"/>
              </a:rPr>
              <a:t>The </a:t>
            </a:r>
            <a:r>
              <a:rPr lang="en-US" dirty="0" err="1" smtClean="0">
                <a:latin typeface="Times New Roman" panose="02020603050405020304" pitchFamily="18" charset="0"/>
                <a:cs typeface="Times New Roman" panose="02020603050405020304" pitchFamily="18" charset="0"/>
              </a:rPr>
              <a:t>linton</a:t>
            </a:r>
            <a:r>
              <a:rPr lang="en-US" dirty="0" smtClean="0">
                <a:latin typeface="Times New Roman" panose="02020603050405020304" pitchFamily="18" charset="0"/>
                <a:cs typeface="Times New Roman" panose="02020603050405020304" pitchFamily="18" charset="0"/>
              </a:rPr>
              <a:t> yield curve states that the policyholder faces loss initially if they surrender the policy or there is no or small return if the policy is purchased for short period of time and the policyholder get good return if the policy is purchased for longer period of time (say 20 years or more). </a:t>
            </a:r>
          </a:p>
          <a:p>
            <a:pPr algn="just"/>
            <a:r>
              <a:rPr lang="en-US" dirty="0" smtClean="0">
                <a:latin typeface="Times New Roman" panose="02020603050405020304" pitchFamily="18" charset="0"/>
                <a:cs typeface="Times New Roman" panose="02020603050405020304" pitchFamily="18" charset="0"/>
              </a:rPr>
              <a:t>Linton yield </a:t>
            </a:r>
            <a:r>
              <a:rPr lang="en-US" dirty="0" err="1" smtClean="0">
                <a:latin typeface="Times New Roman" panose="02020603050405020304" pitchFamily="18" charset="0"/>
                <a:cs typeface="Times New Roman" panose="02020603050405020304" pitchFamily="18" charset="0"/>
              </a:rPr>
              <a:t>seperates</a:t>
            </a:r>
            <a:r>
              <a:rPr lang="en-US" dirty="0" smtClean="0">
                <a:latin typeface="Times New Roman" panose="02020603050405020304" pitchFamily="18" charset="0"/>
                <a:cs typeface="Times New Roman" panose="02020603050405020304" pitchFamily="18" charset="0"/>
              </a:rPr>
              <a:t> the total premium paid into core insurance part and saving part and then calculate the rate of return in the saving part of the insurance.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253655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484909"/>
                <a:ext cx="10515600" cy="6054436"/>
              </a:xfrm>
            </p:spPr>
            <p:txBody>
              <a:bodyPr>
                <a:normAutofit fontScale="92500" lnSpcReduction="20000"/>
              </a:bodyPr>
              <a:lstStyle/>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Yearly Rate of Return </a:t>
                </a:r>
                <a:r>
                  <a:rPr lang="en-US" b="1" dirty="0">
                    <a:latin typeface="Times New Roman" panose="02020603050405020304" pitchFamily="18" charset="0"/>
                    <a:cs typeface="Times New Roman" panose="02020603050405020304" pitchFamily="18" charset="0"/>
                  </a:rPr>
                  <a:t>M</a:t>
                </a:r>
                <a:r>
                  <a:rPr lang="en-US" b="1" dirty="0" smtClean="0">
                    <a:latin typeface="Times New Roman" panose="02020603050405020304" pitchFamily="18" charset="0"/>
                    <a:cs typeface="Times New Roman" panose="02020603050405020304" pitchFamily="18" charset="0"/>
                  </a:rPr>
                  <a:t>ethod: </a:t>
                </a:r>
                <a:endParaRPr lang="en-US" b="1"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The yearly rate of return method focuses on calculating the actual return for a single policy year on the savings component (cash value) of a life insurance </a:t>
                </a:r>
                <a:r>
                  <a:rPr lang="en-US" dirty="0" smtClean="0">
                    <a:latin typeface="Times New Roman" panose="02020603050405020304" pitchFamily="18" charset="0"/>
                    <a:cs typeface="Times New Roman" panose="02020603050405020304" pitchFamily="18" charset="0"/>
                  </a:rPr>
                  <a:t>policy.</a:t>
                </a: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It can be calculated as:</a:t>
                </a:r>
              </a:p>
              <a:p>
                <a:pPr marL="0" indent="0" algn="just">
                  <a:buNone/>
                </a:pPr>
                <a:r>
                  <a:rPr lang="en-US" b="1" dirty="0" smtClean="0">
                    <a:latin typeface="Times New Roman" panose="02020603050405020304" pitchFamily="18" charset="0"/>
                    <a:cs typeface="Times New Roman" panose="02020603050405020304" pitchFamily="18" charset="0"/>
                  </a:rPr>
                  <a:t>Yearly Rate of Return = </a:t>
                </a:r>
                <a14:m>
                  <m:oMath xmlns:m="http://schemas.openxmlformats.org/officeDocument/2006/math">
                    <m:f>
                      <m:fPr>
                        <m:ctrlPr>
                          <a:rPr lang="en-US" b="1" i="1" smtClean="0">
                            <a:latin typeface="Cambria Math" panose="02040503050406030204" pitchFamily="18" charset="0"/>
                          </a:rPr>
                        </m:ctrlPr>
                      </m:fPr>
                      <m:num>
                        <m:d>
                          <m:dPr>
                            <m:ctrlPr>
                              <a:rPr lang="en-US" b="1" i="1" smtClean="0">
                                <a:latin typeface="Cambria Math" panose="02040503050406030204" pitchFamily="18" charset="0"/>
                              </a:rPr>
                            </m:ctrlPr>
                          </m:dPr>
                          <m:e>
                            <m:r>
                              <a:rPr lang="en-US" b="1" i="1" smtClean="0">
                                <a:latin typeface="Cambria Math" panose="02040503050406030204" pitchFamily="18" charset="0"/>
                              </a:rPr>
                              <m:t>𝑪𝑽</m:t>
                            </m:r>
                            <m:r>
                              <a:rPr lang="en-US" b="1" i="1" smtClean="0">
                                <a:latin typeface="Cambria Math" panose="02040503050406030204" pitchFamily="18" charset="0"/>
                              </a:rPr>
                              <m:t>+</m:t>
                            </m:r>
                            <m:r>
                              <a:rPr lang="en-US" b="1" i="1" smtClean="0">
                                <a:latin typeface="Cambria Math" panose="02040503050406030204" pitchFamily="18" charset="0"/>
                              </a:rPr>
                              <m:t>𝑫</m:t>
                            </m:r>
                          </m:e>
                        </m:d>
                        <m:r>
                          <a:rPr lang="en-US" b="1" i="1" smtClean="0">
                            <a:latin typeface="Cambria Math" panose="02040503050406030204" pitchFamily="18" charset="0"/>
                          </a:rPr>
                          <m:t>+</m:t>
                        </m:r>
                        <m:d>
                          <m:dPr>
                            <m:ctrlPr>
                              <a:rPr lang="en-US" b="1" i="1" smtClean="0">
                                <a:latin typeface="Cambria Math" panose="02040503050406030204" pitchFamily="18" charset="0"/>
                              </a:rPr>
                            </m:ctrlPr>
                          </m:dPr>
                          <m:e>
                            <m:r>
                              <a:rPr lang="en-US" b="1" i="1" smtClean="0">
                                <a:latin typeface="Cambria Math" panose="02040503050406030204" pitchFamily="18" charset="0"/>
                              </a:rPr>
                              <m:t>𝒀𝑷𝑻</m:t>
                            </m:r>
                          </m:e>
                        </m:d>
                        <m:r>
                          <a:rPr lang="en-US" b="1" i="1" smtClean="0">
                            <a:latin typeface="Cambria Math" panose="02040503050406030204" pitchFamily="18" charset="0"/>
                          </a:rPr>
                          <m:t>∗</m:t>
                        </m:r>
                        <m:d>
                          <m:dPr>
                            <m:ctrlPr>
                              <a:rPr lang="en-US" b="1" i="1" smtClean="0">
                                <a:latin typeface="Cambria Math" panose="02040503050406030204" pitchFamily="18" charset="0"/>
                              </a:rPr>
                            </m:ctrlPr>
                          </m:dPr>
                          <m:e>
                            <m:r>
                              <a:rPr lang="en-US" b="1" i="1" smtClean="0">
                                <a:latin typeface="Cambria Math" panose="02040503050406030204" pitchFamily="18" charset="0"/>
                              </a:rPr>
                              <m:t>𝑫𝑩</m:t>
                            </m:r>
                            <m:r>
                              <a:rPr lang="en-US" b="1" i="1" smtClean="0">
                                <a:latin typeface="Cambria Math" panose="02040503050406030204" pitchFamily="18" charset="0"/>
                              </a:rPr>
                              <m:t>−</m:t>
                            </m:r>
                            <m:r>
                              <a:rPr lang="en-US" b="1" i="1" smtClean="0">
                                <a:latin typeface="Cambria Math" panose="02040503050406030204" pitchFamily="18" charset="0"/>
                              </a:rPr>
                              <m:t>𝑪𝑽</m:t>
                            </m:r>
                          </m:e>
                        </m:d>
                        <m:r>
                          <a:rPr lang="en-US" b="1" i="1" smtClean="0">
                            <a:latin typeface="Cambria Math" panose="02040503050406030204" pitchFamily="18" charset="0"/>
                          </a:rPr>
                          <m:t>∗(</m:t>
                        </m:r>
                        <m:r>
                          <a:rPr lang="en-US" b="1" i="1" smtClean="0">
                            <a:latin typeface="Cambria Math" panose="02040503050406030204" pitchFamily="18" charset="0"/>
                          </a:rPr>
                          <m:t>𝟎</m:t>
                        </m:r>
                        <m:r>
                          <a:rPr lang="en-US" b="1" i="1" smtClean="0">
                            <a:latin typeface="Cambria Math" panose="02040503050406030204" pitchFamily="18" charset="0"/>
                          </a:rPr>
                          <m:t>.</m:t>
                        </m:r>
                        <m:r>
                          <a:rPr lang="en-US" b="1" i="1" smtClean="0">
                            <a:latin typeface="Cambria Math" panose="02040503050406030204" pitchFamily="18" charset="0"/>
                          </a:rPr>
                          <m:t>𝟎𝟎𝟏</m:t>
                        </m:r>
                        <m:r>
                          <a:rPr lang="en-US" b="1" i="1" smtClean="0">
                            <a:latin typeface="Cambria Math" panose="02040503050406030204" pitchFamily="18" charset="0"/>
                          </a:rPr>
                          <m:t>)</m:t>
                        </m:r>
                      </m:num>
                      <m:den>
                        <m:r>
                          <a:rPr lang="en-US" b="1" i="1" smtClean="0">
                            <a:latin typeface="Cambria Math" panose="02040503050406030204" pitchFamily="18" charset="0"/>
                          </a:rPr>
                          <m:t>𝑷</m:t>
                        </m:r>
                        <m:r>
                          <a:rPr lang="en-US" b="1" i="1" smtClean="0">
                            <a:latin typeface="Cambria Math" panose="02040503050406030204" pitchFamily="18" charset="0"/>
                          </a:rPr>
                          <m:t>+</m:t>
                        </m:r>
                        <m:r>
                          <a:rPr lang="en-US" b="1" i="1" smtClean="0">
                            <a:latin typeface="Cambria Math" panose="02040503050406030204" pitchFamily="18" charset="0"/>
                          </a:rPr>
                          <m:t>𝑪𝑽𝑷</m:t>
                        </m:r>
                      </m:den>
                    </m:f>
                  </m:oMath>
                </a14:m>
                <a:r>
                  <a:rPr lang="en-US" b="1" dirty="0" smtClean="0">
                    <a:latin typeface="Times New Roman" panose="02020603050405020304" pitchFamily="18" charset="0"/>
                    <a:cs typeface="Times New Roman" panose="02020603050405020304" pitchFamily="18" charset="0"/>
                  </a:rPr>
                  <a:t> - 1</a:t>
                </a:r>
              </a:p>
              <a:p>
                <a:pPr marL="0" indent="0" algn="just">
                  <a:buNone/>
                </a:pPr>
                <a:r>
                  <a:rPr lang="en-US" dirty="0" smtClean="0">
                    <a:latin typeface="Times New Roman" panose="02020603050405020304" pitchFamily="18" charset="0"/>
                    <a:cs typeface="Times New Roman" panose="02020603050405020304" pitchFamily="18" charset="0"/>
                  </a:rPr>
                  <a:t>Where, 	</a:t>
                </a: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CV = Cash value at the end of policy year</a:t>
                </a: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D = Annual Dividend</a:t>
                </a: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YPT = Assumed yearly price per $1000 of protection</a:t>
                </a: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DB = Death Benefit</a:t>
                </a: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P = Annual Premium</a:t>
                </a: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CVP = Cash value at the end of preceding year</a:t>
                </a: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 = Yearly rate of return on the saving component</a:t>
                </a:r>
                <a:endParaRPr lang="en-US"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484909"/>
                <a:ext cx="10515600" cy="6054436"/>
              </a:xfrm>
              <a:blipFill>
                <a:blip r:embed="rId2"/>
                <a:stretch>
                  <a:fillRect l="-1043" t="-2820" r="-986"/>
                </a:stretch>
              </a:blipFill>
            </p:spPr>
            <p:txBody>
              <a:bodyPr/>
              <a:lstStyle/>
              <a:p>
                <a:r>
                  <a:rPr lang="en-US">
                    <a:noFill/>
                  </a:rPr>
                  <a:t> </a:t>
                </a:r>
              </a:p>
            </p:txBody>
          </p:sp>
        </mc:Fallback>
      </mc:AlternateContent>
    </p:spTree>
    <p:extLst>
      <p:ext uri="{BB962C8B-B14F-4D97-AF65-F5344CB8AC3E}">
        <p14:creationId xmlns:p14="http://schemas.microsoft.com/office/powerpoint/2010/main" val="383942598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4908"/>
            <a:ext cx="10515600" cy="6068291"/>
          </a:xfrm>
        </p:spPr>
        <p:txBody>
          <a:bodyPr>
            <a:normAutofit fontScale="92500" lnSpcReduction="20000"/>
          </a:bodyPr>
          <a:lstStyle/>
          <a:p>
            <a:pPr marL="0" indent="0" algn="just">
              <a:buNone/>
            </a:pPr>
            <a:r>
              <a:rPr lang="en-US" b="1" dirty="0" smtClean="0">
                <a:solidFill>
                  <a:srgbClr val="FF0000"/>
                </a:solidFill>
                <a:latin typeface="Times New Roman" panose="02020603050405020304" pitchFamily="18" charset="0"/>
                <a:cs typeface="Times New Roman" panose="02020603050405020304" pitchFamily="18" charset="0"/>
              </a:rPr>
              <a:t>For Example: </a:t>
            </a:r>
            <a:r>
              <a:rPr lang="en-US" dirty="0" smtClean="0">
                <a:latin typeface="Times New Roman" panose="02020603050405020304" pitchFamily="18" charset="0"/>
                <a:cs typeface="Times New Roman" panose="02020603050405020304" pitchFamily="18" charset="0"/>
              </a:rPr>
              <a:t>Assume </a:t>
            </a:r>
            <a:r>
              <a:rPr lang="en-US" dirty="0">
                <a:latin typeface="Times New Roman" panose="02020603050405020304" pitchFamily="18" charset="0"/>
                <a:cs typeface="Times New Roman" panose="02020603050405020304" pitchFamily="18" charset="0"/>
              </a:rPr>
              <a:t>that Mark purchased a $100,000 participating ordinary life policy at age 35. He is now age 42 at the beginning of the eighth policy year. He would like to know the yearly rate of return on the saving component for the eighth year of the policy. The annual premium is $1500. The cash value in the policy is $7800 at the end of the seventh policy year and $9200 at the end of the eighth policy year. The eighth-year dividend is $400. Because Mark is age 42 at the beginning of the eighth policy year, the benchmark price is $4.00 per $</a:t>
            </a:r>
            <a:r>
              <a:rPr lang="en-US" dirty="0" smtClean="0">
                <a:latin typeface="Times New Roman" panose="02020603050405020304" pitchFamily="18" charset="0"/>
                <a:cs typeface="Times New Roman" panose="02020603050405020304" pitchFamily="18" charset="0"/>
              </a:rPr>
              <a:t>1000. Based on the preceding information, calculate the yearly rate of return for the eighth policy year.</a:t>
            </a: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Given, Death Benefit (DB) = </a:t>
            </a:r>
            <a:r>
              <a:rPr lang="en-US" dirty="0">
                <a:latin typeface="Times New Roman" panose="02020603050405020304" pitchFamily="18" charset="0"/>
                <a:cs typeface="Times New Roman" panose="02020603050405020304" pitchFamily="18" charset="0"/>
              </a:rPr>
              <a:t>$100,000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Annual Premium (P) = </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1500</a:t>
            </a:r>
          </a:p>
          <a:p>
            <a:pPr marL="0" indent="0" algn="just">
              <a:buNone/>
            </a:pPr>
            <a:r>
              <a:rPr lang="en-US" dirty="0">
                <a:latin typeface="Times New Roman" panose="02020603050405020304" pitchFamily="18" charset="0"/>
                <a:cs typeface="Times New Roman" panose="02020603050405020304" pitchFamily="18" charset="0"/>
              </a:rPr>
              <a:t>	Cash value at the end of policy </a:t>
            </a:r>
            <a:r>
              <a:rPr lang="en-US" dirty="0" smtClean="0">
                <a:latin typeface="Times New Roman" panose="02020603050405020304" pitchFamily="18" charset="0"/>
                <a:cs typeface="Times New Roman" panose="02020603050405020304" pitchFamily="18" charset="0"/>
              </a:rPr>
              <a:t>year (CV) = </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9200</a:t>
            </a:r>
          </a:p>
          <a:p>
            <a:pPr marL="0" indent="0" algn="just">
              <a:buNone/>
            </a:pPr>
            <a:r>
              <a:rPr lang="en-US" dirty="0" smtClean="0">
                <a:latin typeface="Times New Roman" panose="02020603050405020304" pitchFamily="18" charset="0"/>
                <a:cs typeface="Times New Roman" panose="02020603050405020304" pitchFamily="18" charset="0"/>
              </a:rPr>
              <a:t>	Cash value at the end of preceding policy year (CVP) = </a:t>
            </a:r>
            <a:r>
              <a:rPr lang="en-US" dirty="0">
                <a:latin typeface="Times New Roman" panose="02020603050405020304" pitchFamily="18" charset="0"/>
                <a:cs typeface="Times New Roman" panose="02020603050405020304" pitchFamily="18" charset="0"/>
              </a:rPr>
              <a:t>$7800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Annual Dividend (D) = </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400</a:t>
            </a:r>
          </a:p>
          <a:p>
            <a:pPr marL="0" indent="0" algn="just">
              <a:buNone/>
            </a:pPr>
            <a:r>
              <a:rPr lang="en-US" dirty="0">
                <a:latin typeface="Times New Roman" panose="02020603050405020304" pitchFamily="18" charset="0"/>
                <a:cs typeface="Times New Roman" panose="02020603050405020304" pitchFamily="18" charset="0"/>
              </a:rPr>
              <a:t>	 Assumed yearly price per $1000 of </a:t>
            </a:r>
            <a:r>
              <a:rPr lang="en-US" dirty="0" smtClean="0">
                <a:latin typeface="Times New Roman" panose="02020603050405020304" pitchFamily="18" charset="0"/>
                <a:cs typeface="Times New Roman" panose="02020603050405020304" pitchFamily="18" charset="0"/>
              </a:rPr>
              <a:t>protection (YPT) = </a:t>
            </a:r>
            <a:r>
              <a:rPr lang="en-US" dirty="0">
                <a:latin typeface="Times New Roman" panose="02020603050405020304" pitchFamily="18" charset="0"/>
                <a:cs typeface="Times New Roman" panose="02020603050405020304" pitchFamily="18" charset="0"/>
              </a:rPr>
              <a:t>$4.00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Yearly </a:t>
            </a:r>
            <a:r>
              <a:rPr lang="en-US" dirty="0">
                <a:latin typeface="Times New Roman" panose="02020603050405020304" pitchFamily="18" charset="0"/>
                <a:cs typeface="Times New Roman" panose="02020603050405020304" pitchFamily="18" charset="0"/>
              </a:rPr>
              <a:t>rate of return on the saving </a:t>
            </a:r>
            <a:r>
              <a:rPr lang="en-US" dirty="0" smtClean="0">
                <a:latin typeface="Times New Roman" panose="02020603050405020304" pitchFamily="18" charset="0"/>
                <a:cs typeface="Times New Roman" panose="02020603050405020304" pitchFamily="18" charset="0"/>
              </a:rPr>
              <a:t>component (</a:t>
            </a:r>
            <a:r>
              <a:rPr lang="en-US" dirty="0" err="1"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 = ?</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29860553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346364"/>
                <a:ext cx="10515600" cy="5830599"/>
              </a:xfrm>
            </p:spPr>
            <p:txBody>
              <a:bodyPr/>
              <a:lstStyle/>
              <a:p>
                <a:pPr marL="0" indent="0">
                  <a:buNone/>
                </a:pPr>
                <a:r>
                  <a:rPr lang="en-US" b="1" dirty="0" smtClean="0">
                    <a:latin typeface="Times New Roman" panose="02020603050405020304" pitchFamily="18" charset="0"/>
                    <a:cs typeface="Times New Roman" panose="02020603050405020304" pitchFamily="18" charset="0"/>
                  </a:rPr>
                  <a:t>Yearly Rate of Return (</a:t>
                </a:r>
                <a:r>
                  <a:rPr lang="en-US" b="1" dirty="0" err="1" smtClean="0">
                    <a:latin typeface="Times New Roman" panose="02020603050405020304" pitchFamily="18" charset="0"/>
                    <a:cs typeface="Times New Roman" panose="02020603050405020304" pitchFamily="18" charset="0"/>
                  </a:rPr>
                  <a:t>i</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14:m>
                  <m:oMath xmlns:m="http://schemas.openxmlformats.org/officeDocument/2006/math">
                    <m:f>
                      <m:fPr>
                        <m:ctrlPr>
                          <a:rPr lang="en-US" b="1" i="1">
                            <a:latin typeface="Cambria Math" panose="02040503050406030204" pitchFamily="18" charset="0"/>
                          </a:rPr>
                        </m:ctrlPr>
                      </m:fPr>
                      <m:num>
                        <m:d>
                          <m:dPr>
                            <m:ctrlPr>
                              <a:rPr lang="en-US" b="1" i="1">
                                <a:latin typeface="Cambria Math" panose="02040503050406030204" pitchFamily="18" charset="0"/>
                              </a:rPr>
                            </m:ctrlPr>
                          </m:dPr>
                          <m:e>
                            <m:r>
                              <a:rPr lang="en-US" b="1" i="1">
                                <a:latin typeface="Cambria Math" panose="02040503050406030204" pitchFamily="18" charset="0"/>
                              </a:rPr>
                              <m:t>𝑪𝑽</m:t>
                            </m:r>
                            <m:r>
                              <a:rPr lang="en-US" b="1" i="1">
                                <a:latin typeface="Cambria Math" panose="02040503050406030204" pitchFamily="18" charset="0"/>
                              </a:rPr>
                              <m:t>+</m:t>
                            </m:r>
                            <m:r>
                              <a:rPr lang="en-US" b="1" i="1">
                                <a:latin typeface="Cambria Math" panose="02040503050406030204" pitchFamily="18" charset="0"/>
                              </a:rPr>
                              <m:t>𝑫</m:t>
                            </m:r>
                          </m:e>
                        </m:d>
                        <m:r>
                          <a:rPr lang="en-US" b="1" i="1">
                            <a:latin typeface="Cambria Math" panose="02040503050406030204" pitchFamily="18" charset="0"/>
                          </a:rPr>
                          <m:t>+</m:t>
                        </m:r>
                        <m:d>
                          <m:dPr>
                            <m:ctrlPr>
                              <a:rPr lang="en-US" b="1" i="1">
                                <a:latin typeface="Cambria Math" panose="02040503050406030204" pitchFamily="18" charset="0"/>
                              </a:rPr>
                            </m:ctrlPr>
                          </m:dPr>
                          <m:e>
                            <m:r>
                              <a:rPr lang="en-US" b="1" i="1">
                                <a:latin typeface="Cambria Math" panose="02040503050406030204" pitchFamily="18" charset="0"/>
                              </a:rPr>
                              <m:t>𝒀𝑷𝑻</m:t>
                            </m:r>
                          </m:e>
                        </m:d>
                        <m:r>
                          <a:rPr lang="en-US" b="1" i="1">
                            <a:latin typeface="Cambria Math" panose="02040503050406030204" pitchFamily="18" charset="0"/>
                          </a:rPr>
                          <m:t>∗</m:t>
                        </m:r>
                        <m:d>
                          <m:dPr>
                            <m:ctrlPr>
                              <a:rPr lang="en-US" b="1" i="1">
                                <a:latin typeface="Cambria Math" panose="02040503050406030204" pitchFamily="18" charset="0"/>
                              </a:rPr>
                            </m:ctrlPr>
                          </m:dPr>
                          <m:e>
                            <m:r>
                              <a:rPr lang="en-US" b="1" i="1">
                                <a:latin typeface="Cambria Math" panose="02040503050406030204" pitchFamily="18" charset="0"/>
                              </a:rPr>
                              <m:t>𝑫𝑩</m:t>
                            </m:r>
                            <m:r>
                              <a:rPr lang="en-US" b="1" i="1">
                                <a:latin typeface="Cambria Math" panose="02040503050406030204" pitchFamily="18" charset="0"/>
                              </a:rPr>
                              <m:t>−</m:t>
                            </m:r>
                            <m:r>
                              <a:rPr lang="en-US" b="1" i="1">
                                <a:latin typeface="Cambria Math" panose="02040503050406030204" pitchFamily="18" charset="0"/>
                              </a:rPr>
                              <m:t>𝑪𝑽</m:t>
                            </m:r>
                          </m:e>
                        </m:d>
                        <m:r>
                          <a:rPr lang="en-US" b="1" i="1">
                            <a:latin typeface="Cambria Math" panose="02040503050406030204" pitchFamily="18" charset="0"/>
                          </a:rPr>
                          <m:t>∗(</m:t>
                        </m:r>
                        <m:r>
                          <a:rPr lang="en-US" b="1" i="1">
                            <a:latin typeface="Cambria Math" panose="02040503050406030204" pitchFamily="18" charset="0"/>
                          </a:rPr>
                          <m:t>𝟎</m:t>
                        </m:r>
                        <m:r>
                          <a:rPr lang="en-US" b="1" i="1">
                            <a:latin typeface="Cambria Math" panose="02040503050406030204" pitchFamily="18" charset="0"/>
                          </a:rPr>
                          <m:t>.</m:t>
                        </m:r>
                        <m:r>
                          <a:rPr lang="en-US" b="1" i="1">
                            <a:latin typeface="Cambria Math" panose="02040503050406030204" pitchFamily="18" charset="0"/>
                          </a:rPr>
                          <m:t>𝟎𝟎𝟏</m:t>
                        </m:r>
                        <m:r>
                          <a:rPr lang="en-US" b="1" i="1">
                            <a:latin typeface="Cambria Math" panose="02040503050406030204" pitchFamily="18" charset="0"/>
                          </a:rPr>
                          <m:t>)</m:t>
                        </m:r>
                      </m:num>
                      <m:den>
                        <m:r>
                          <a:rPr lang="en-US" b="1" i="1">
                            <a:latin typeface="Cambria Math" panose="02040503050406030204" pitchFamily="18" charset="0"/>
                          </a:rPr>
                          <m:t>𝑷</m:t>
                        </m:r>
                        <m:r>
                          <a:rPr lang="en-US" b="1" i="1">
                            <a:latin typeface="Cambria Math" panose="02040503050406030204" pitchFamily="18" charset="0"/>
                          </a:rPr>
                          <m:t>+</m:t>
                        </m:r>
                        <m:r>
                          <a:rPr lang="en-US" b="1" i="1">
                            <a:latin typeface="Cambria Math" panose="02040503050406030204" pitchFamily="18" charset="0"/>
                          </a:rPr>
                          <m:t>𝑪𝑽𝑷</m:t>
                        </m:r>
                      </m:den>
                    </m:f>
                  </m:oMath>
                </a14:m>
                <a:r>
                  <a:rPr lang="en-US" b="1" dirty="0">
                    <a:latin typeface="Times New Roman" panose="02020603050405020304" pitchFamily="18" charset="0"/>
                    <a:cs typeface="Times New Roman" panose="02020603050405020304" pitchFamily="18" charset="0"/>
                  </a:rPr>
                  <a:t> - 1</a:t>
                </a:r>
              </a:p>
              <a:p>
                <a:pPr marL="0" indent="0">
                  <a:buNone/>
                </a:pPr>
                <a:r>
                  <a:rPr lang="en-US" dirty="0" smtClean="0"/>
                  <a:t>	= </a:t>
                </a:r>
                <a14:m>
                  <m:oMath xmlns:m="http://schemas.openxmlformats.org/officeDocument/2006/math">
                    <m:f>
                      <m:fPr>
                        <m:ctrlPr>
                          <a:rPr lang="en-US" b="1" i="1">
                            <a:latin typeface="Cambria Math" panose="02040503050406030204" pitchFamily="18" charset="0"/>
                          </a:rPr>
                        </m:ctrlPr>
                      </m:fPr>
                      <m:num>
                        <m:d>
                          <m:dPr>
                            <m:ctrlPr>
                              <a:rPr lang="en-US" b="1" i="1">
                                <a:latin typeface="Cambria Math" panose="02040503050406030204" pitchFamily="18" charset="0"/>
                              </a:rPr>
                            </m:ctrlPr>
                          </m:dPr>
                          <m:e>
                            <m:r>
                              <a:rPr lang="en-US" b="1" i="1" smtClean="0">
                                <a:latin typeface="Cambria Math" panose="02040503050406030204" pitchFamily="18" charset="0"/>
                              </a:rPr>
                              <m:t>𝟗𝟐𝟎𝟎</m:t>
                            </m:r>
                            <m:r>
                              <a:rPr lang="en-US" b="1" i="1">
                                <a:latin typeface="Cambria Math" panose="02040503050406030204" pitchFamily="18" charset="0"/>
                              </a:rPr>
                              <m:t>+</m:t>
                            </m:r>
                            <m:r>
                              <a:rPr lang="en-US" b="1" i="1" smtClean="0">
                                <a:latin typeface="Cambria Math" panose="02040503050406030204" pitchFamily="18" charset="0"/>
                              </a:rPr>
                              <m:t>𝟒𝟎𝟎</m:t>
                            </m:r>
                          </m:e>
                        </m:d>
                        <m:r>
                          <a:rPr lang="en-US" b="1" i="1">
                            <a:latin typeface="Cambria Math" panose="02040503050406030204" pitchFamily="18" charset="0"/>
                          </a:rPr>
                          <m:t>+</m:t>
                        </m:r>
                        <m:d>
                          <m:dPr>
                            <m:ctrlPr>
                              <a:rPr lang="en-US" b="1" i="1">
                                <a:latin typeface="Cambria Math" panose="02040503050406030204" pitchFamily="18" charset="0"/>
                              </a:rPr>
                            </m:ctrlPr>
                          </m:dPr>
                          <m:e>
                            <m:r>
                              <a:rPr lang="en-US" b="1" i="1" smtClean="0">
                                <a:latin typeface="Cambria Math" panose="02040503050406030204" pitchFamily="18" charset="0"/>
                              </a:rPr>
                              <m:t>𝟒</m:t>
                            </m:r>
                          </m:e>
                        </m:d>
                        <m:r>
                          <a:rPr lang="en-US" b="1" i="1">
                            <a:latin typeface="Cambria Math" panose="02040503050406030204" pitchFamily="18" charset="0"/>
                          </a:rPr>
                          <m:t>∗</m:t>
                        </m:r>
                        <m:d>
                          <m:dPr>
                            <m:ctrlPr>
                              <a:rPr lang="en-US" b="1" i="1">
                                <a:latin typeface="Cambria Math" panose="02040503050406030204" pitchFamily="18" charset="0"/>
                              </a:rPr>
                            </m:ctrlPr>
                          </m:dPr>
                          <m:e>
                            <m:r>
                              <a:rPr lang="en-US" b="1" i="1" smtClean="0">
                                <a:latin typeface="Cambria Math" panose="02040503050406030204" pitchFamily="18" charset="0"/>
                              </a:rPr>
                              <m:t>𝟏𝟎𝟎𝟎𝟎𝟎</m:t>
                            </m:r>
                            <m:r>
                              <a:rPr lang="en-US" b="1" i="1">
                                <a:latin typeface="Cambria Math" panose="02040503050406030204" pitchFamily="18" charset="0"/>
                              </a:rPr>
                              <m:t>−</m:t>
                            </m:r>
                            <m:r>
                              <a:rPr lang="en-US" b="1" i="1" smtClean="0">
                                <a:latin typeface="Cambria Math" panose="02040503050406030204" pitchFamily="18" charset="0"/>
                              </a:rPr>
                              <m:t>𝟗𝟐𝟎𝟎</m:t>
                            </m:r>
                          </m:e>
                        </m:d>
                        <m:r>
                          <a:rPr lang="en-US" b="1" i="1">
                            <a:latin typeface="Cambria Math" panose="02040503050406030204" pitchFamily="18" charset="0"/>
                          </a:rPr>
                          <m:t>∗(</m:t>
                        </m:r>
                        <m:r>
                          <a:rPr lang="en-US" b="1" i="1">
                            <a:latin typeface="Cambria Math" panose="02040503050406030204" pitchFamily="18" charset="0"/>
                          </a:rPr>
                          <m:t>𝟎</m:t>
                        </m:r>
                        <m:r>
                          <a:rPr lang="en-US" b="1" i="1">
                            <a:latin typeface="Cambria Math" panose="02040503050406030204" pitchFamily="18" charset="0"/>
                          </a:rPr>
                          <m:t>.</m:t>
                        </m:r>
                        <m:r>
                          <a:rPr lang="en-US" b="1" i="1">
                            <a:latin typeface="Cambria Math" panose="02040503050406030204" pitchFamily="18" charset="0"/>
                          </a:rPr>
                          <m:t>𝟎𝟎𝟏</m:t>
                        </m:r>
                        <m:r>
                          <a:rPr lang="en-US" b="1" i="1">
                            <a:latin typeface="Cambria Math" panose="02040503050406030204" pitchFamily="18" charset="0"/>
                          </a:rPr>
                          <m:t>)</m:t>
                        </m:r>
                      </m:num>
                      <m:den>
                        <m:r>
                          <a:rPr lang="en-US" b="1" i="1" smtClean="0">
                            <a:latin typeface="Cambria Math" panose="02040503050406030204" pitchFamily="18" charset="0"/>
                          </a:rPr>
                          <m:t>𝟏𝟓𝟎𝟎</m:t>
                        </m:r>
                        <m:r>
                          <a:rPr lang="en-US" b="1" i="1">
                            <a:latin typeface="Cambria Math" panose="02040503050406030204" pitchFamily="18" charset="0"/>
                          </a:rPr>
                          <m:t>+</m:t>
                        </m:r>
                        <m:r>
                          <a:rPr lang="en-US" b="1" i="1" smtClean="0">
                            <a:latin typeface="Cambria Math" panose="02040503050406030204" pitchFamily="18" charset="0"/>
                          </a:rPr>
                          <m:t>𝟕𝟖𝟎𝟎</m:t>
                        </m:r>
                      </m:den>
                    </m:f>
                  </m:oMath>
                </a14:m>
                <a:r>
                  <a:rPr lang="en-US" b="1" dirty="0">
                    <a:latin typeface="Times New Roman" panose="02020603050405020304" pitchFamily="18" charset="0"/>
                    <a:cs typeface="Times New Roman" panose="02020603050405020304" pitchFamily="18" charset="0"/>
                  </a:rPr>
                  <a:t> - 1</a:t>
                </a:r>
              </a:p>
              <a:p>
                <a:pPr marL="0" indent="0">
                  <a:buNone/>
                </a:pPr>
                <a:r>
                  <a:rPr lang="en-US" dirty="0" smtClean="0"/>
                  <a:t>	= </a:t>
                </a:r>
                <a14:m>
                  <m:oMath xmlns:m="http://schemas.openxmlformats.org/officeDocument/2006/math">
                    <m:f>
                      <m:fPr>
                        <m:ctrlPr>
                          <a:rPr lang="en-US" b="1" i="1">
                            <a:latin typeface="Cambria Math" panose="02040503050406030204" pitchFamily="18" charset="0"/>
                          </a:rPr>
                        </m:ctrlPr>
                      </m:fPr>
                      <m:num>
                        <m:d>
                          <m:dPr>
                            <m:ctrlPr>
                              <a:rPr lang="en-US" b="1" i="1">
                                <a:latin typeface="Cambria Math" panose="02040503050406030204" pitchFamily="18" charset="0"/>
                              </a:rPr>
                            </m:ctrlPr>
                          </m:dPr>
                          <m:e>
                            <m:r>
                              <a:rPr lang="en-US" b="1" i="1">
                                <a:latin typeface="Cambria Math" panose="02040503050406030204" pitchFamily="18" charset="0"/>
                              </a:rPr>
                              <m:t>𝟗</m:t>
                            </m:r>
                            <m:r>
                              <a:rPr lang="en-US" b="1" i="1" smtClean="0">
                                <a:latin typeface="Cambria Math" panose="02040503050406030204" pitchFamily="18" charset="0"/>
                              </a:rPr>
                              <m:t>𝟔𝟎𝟎</m:t>
                            </m:r>
                          </m:e>
                        </m:d>
                        <m:r>
                          <a:rPr lang="en-US" b="1" i="1">
                            <a:latin typeface="Cambria Math" panose="02040503050406030204" pitchFamily="18" charset="0"/>
                          </a:rPr>
                          <m:t>+</m:t>
                        </m:r>
                        <m:d>
                          <m:dPr>
                            <m:ctrlPr>
                              <a:rPr lang="en-US" b="1" i="1">
                                <a:latin typeface="Cambria Math" panose="02040503050406030204" pitchFamily="18" charset="0"/>
                              </a:rPr>
                            </m:ctrlPr>
                          </m:dPr>
                          <m:e>
                            <m:r>
                              <a:rPr lang="en-US" b="1" i="1">
                                <a:latin typeface="Cambria Math" panose="02040503050406030204" pitchFamily="18" charset="0"/>
                              </a:rPr>
                              <m:t>𝟒</m:t>
                            </m:r>
                          </m:e>
                        </m:d>
                        <m:r>
                          <a:rPr lang="en-US" b="1" i="1" smtClean="0">
                            <a:latin typeface="Cambria Math" panose="02040503050406030204" pitchFamily="18" charset="0"/>
                          </a:rPr>
                          <m:t>∗</m:t>
                        </m:r>
                        <m:d>
                          <m:dPr>
                            <m:ctrlPr>
                              <a:rPr lang="en-US" b="1" i="1" smtClean="0">
                                <a:latin typeface="Cambria Math" panose="02040503050406030204" pitchFamily="18" charset="0"/>
                              </a:rPr>
                            </m:ctrlPr>
                          </m:dPr>
                          <m:e>
                            <m:r>
                              <a:rPr lang="en-US" b="1" i="1" smtClean="0">
                                <a:latin typeface="Cambria Math" panose="02040503050406030204" pitchFamily="18" charset="0"/>
                              </a:rPr>
                              <m:t>𝟗𝟎𝟖𝟎𝟎</m:t>
                            </m:r>
                          </m:e>
                        </m:d>
                        <m:r>
                          <a:rPr lang="en-US" b="1" i="1">
                            <a:latin typeface="Cambria Math" panose="02040503050406030204" pitchFamily="18" charset="0"/>
                          </a:rPr>
                          <m:t>(</m:t>
                        </m:r>
                        <m:r>
                          <a:rPr lang="en-US" b="1" i="1">
                            <a:latin typeface="Cambria Math" panose="02040503050406030204" pitchFamily="18" charset="0"/>
                          </a:rPr>
                          <m:t>𝟎</m:t>
                        </m:r>
                        <m:r>
                          <a:rPr lang="en-US" b="1" i="1">
                            <a:latin typeface="Cambria Math" panose="02040503050406030204" pitchFamily="18" charset="0"/>
                          </a:rPr>
                          <m:t>.</m:t>
                        </m:r>
                        <m:r>
                          <a:rPr lang="en-US" b="1" i="1">
                            <a:latin typeface="Cambria Math" panose="02040503050406030204" pitchFamily="18" charset="0"/>
                          </a:rPr>
                          <m:t>𝟎𝟎𝟏</m:t>
                        </m:r>
                        <m:r>
                          <a:rPr lang="en-US" b="1" i="1">
                            <a:latin typeface="Cambria Math" panose="02040503050406030204" pitchFamily="18" charset="0"/>
                          </a:rPr>
                          <m:t>)</m:t>
                        </m:r>
                      </m:num>
                      <m:den>
                        <m:r>
                          <a:rPr lang="en-US" b="1" i="1" smtClean="0">
                            <a:latin typeface="Cambria Math" panose="02040503050406030204" pitchFamily="18" charset="0"/>
                          </a:rPr>
                          <m:t>𝟗𝟑𝟎𝟎</m:t>
                        </m:r>
                      </m:den>
                    </m:f>
                  </m:oMath>
                </a14:m>
                <a:r>
                  <a:rPr lang="en-US" b="1" dirty="0">
                    <a:latin typeface="Times New Roman" panose="02020603050405020304" pitchFamily="18" charset="0"/>
                    <a:cs typeface="Times New Roman" panose="02020603050405020304" pitchFamily="18" charset="0"/>
                  </a:rPr>
                  <a:t> - 1</a:t>
                </a:r>
              </a:p>
              <a:p>
                <a:pPr marL="0" indent="0">
                  <a:buNone/>
                </a:pPr>
                <a:r>
                  <a:rPr lang="en-US" b="1" dirty="0" smtClean="0"/>
                  <a:t>	= </a:t>
                </a:r>
                <a14:m>
                  <m:oMath xmlns:m="http://schemas.openxmlformats.org/officeDocument/2006/math">
                    <m:f>
                      <m:fPr>
                        <m:ctrlPr>
                          <a:rPr lang="en-US" b="1" i="1">
                            <a:latin typeface="Cambria Math" panose="02040503050406030204" pitchFamily="18" charset="0"/>
                          </a:rPr>
                        </m:ctrlPr>
                      </m:fPr>
                      <m:num>
                        <m:d>
                          <m:dPr>
                            <m:ctrlPr>
                              <a:rPr lang="en-US" b="1" i="1">
                                <a:latin typeface="Cambria Math" panose="02040503050406030204" pitchFamily="18" charset="0"/>
                              </a:rPr>
                            </m:ctrlPr>
                          </m:dPr>
                          <m:e>
                            <m:r>
                              <a:rPr lang="en-US" b="1" i="1">
                                <a:latin typeface="Cambria Math" panose="02040503050406030204" pitchFamily="18" charset="0"/>
                              </a:rPr>
                              <m:t>𝟗𝟔𝟎𝟎</m:t>
                            </m:r>
                          </m:e>
                        </m:d>
                        <m:r>
                          <a:rPr lang="en-US" b="1" i="1">
                            <a:latin typeface="Cambria Math" panose="02040503050406030204" pitchFamily="18" charset="0"/>
                          </a:rPr>
                          <m:t>+</m:t>
                        </m:r>
                        <m:r>
                          <a:rPr lang="en-US" b="1" i="1" smtClean="0">
                            <a:latin typeface="Cambria Math" panose="02040503050406030204" pitchFamily="18" charset="0"/>
                          </a:rPr>
                          <m:t>𝟑𝟔𝟑</m:t>
                        </m:r>
                      </m:num>
                      <m:den>
                        <m:r>
                          <a:rPr lang="en-US" b="1" i="1">
                            <a:latin typeface="Cambria Math" panose="02040503050406030204" pitchFamily="18" charset="0"/>
                          </a:rPr>
                          <m:t>𝟗𝟑𝟎𝟎</m:t>
                        </m:r>
                      </m:den>
                    </m:f>
                  </m:oMath>
                </a14:m>
                <a:r>
                  <a:rPr lang="en-US" b="1" dirty="0">
                    <a:latin typeface="Times New Roman" panose="02020603050405020304" pitchFamily="18" charset="0"/>
                    <a:cs typeface="Times New Roman" panose="02020603050405020304" pitchFamily="18" charset="0"/>
                  </a:rPr>
                  <a:t> - </a:t>
                </a:r>
                <a:r>
                  <a:rPr lang="en-US" b="1" dirty="0" smtClean="0">
                    <a:latin typeface="Times New Roman" panose="02020603050405020304" pitchFamily="18" charset="0"/>
                    <a:cs typeface="Times New Roman" panose="02020603050405020304" pitchFamily="18" charset="0"/>
                  </a:rPr>
                  <a:t>1</a:t>
                </a:r>
              </a:p>
              <a:p>
                <a:pPr marL="0" indent="0">
                  <a:buNone/>
                </a:pPr>
                <a:r>
                  <a:rPr lang="en-US" b="1" dirty="0" smtClean="0">
                    <a:latin typeface="Times New Roman" panose="02020603050405020304" pitchFamily="18" charset="0"/>
                    <a:cs typeface="Times New Roman" panose="02020603050405020304" pitchFamily="18" charset="0"/>
                  </a:rPr>
                  <a:t>	= </a:t>
                </a:r>
                <a14:m>
                  <m:oMath xmlns:m="http://schemas.openxmlformats.org/officeDocument/2006/math">
                    <m:f>
                      <m:fPr>
                        <m:ctrlPr>
                          <a:rPr lang="en-US" b="1" i="1">
                            <a:latin typeface="Cambria Math" panose="02040503050406030204" pitchFamily="18" charset="0"/>
                          </a:rPr>
                        </m:ctrlPr>
                      </m:fPr>
                      <m:num>
                        <m:r>
                          <a:rPr lang="en-US" b="1" i="1" smtClean="0">
                            <a:latin typeface="Cambria Math" panose="02040503050406030204" pitchFamily="18" charset="0"/>
                          </a:rPr>
                          <m:t>𝟗𝟗𝟔𝟑</m:t>
                        </m:r>
                      </m:num>
                      <m:den>
                        <m:r>
                          <a:rPr lang="en-US" b="1" i="1">
                            <a:latin typeface="Cambria Math" panose="02040503050406030204" pitchFamily="18" charset="0"/>
                          </a:rPr>
                          <m:t>𝟗𝟑𝟎𝟎</m:t>
                        </m:r>
                      </m:den>
                    </m:f>
                  </m:oMath>
                </a14:m>
                <a:r>
                  <a:rPr lang="en-US" b="1" dirty="0">
                    <a:latin typeface="Times New Roman" panose="02020603050405020304" pitchFamily="18" charset="0"/>
                    <a:cs typeface="Times New Roman" panose="02020603050405020304" pitchFamily="18" charset="0"/>
                  </a:rPr>
                  <a:t> - </a:t>
                </a:r>
                <a:r>
                  <a:rPr lang="en-US" b="1" dirty="0" smtClean="0">
                    <a:latin typeface="Times New Roman" panose="02020603050405020304" pitchFamily="18" charset="0"/>
                    <a:cs typeface="Times New Roman" panose="02020603050405020304" pitchFamily="18" charset="0"/>
                  </a:rPr>
                  <a:t>1</a:t>
                </a:r>
              </a:p>
              <a:p>
                <a:pPr marL="0" indent="0">
                  <a:buNone/>
                </a:pP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0.071</a:t>
                </a:r>
              </a:p>
              <a:p>
                <a:pPr marL="0" indent="0">
                  <a:buNone/>
                </a:pP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7.10%</a:t>
                </a:r>
                <a:endParaRPr lang="en-US" b="1"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346364"/>
                <a:ext cx="10515600" cy="5830599"/>
              </a:xfrm>
              <a:blipFill>
                <a:blip r:embed="rId2"/>
                <a:stretch>
                  <a:fillRect l="-1217"/>
                </a:stretch>
              </a:blipFill>
            </p:spPr>
            <p:txBody>
              <a:bodyPr/>
              <a:lstStyle/>
              <a:p>
                <a:r>
                  <a:rPr lang="en-US">
                    <a:noFill/>
                  </a:rPr>
                  <a:t> </a:t>
                </a:r>
              </a:p>
            </p:txBody>
          </p:sp>
        </mc:Fallback>
      </mc:AlternateContent>
    </p:spTree>
    <p:extLst>
      <p:ext uri="{BB962C8B-B14F-4D97-AF65-F5344CB8AC3E}">
        <p14:creationId xmlns:p14="http://schemas.microsoft.com/office/powerpoint/2010/main" val="2523095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F5721-04E4-498E-9700-BAE2FB2A5B65}"/>
              </a:ext>
            </a:extLst>
          </p:cNvPr>
          <p:cNvSpPr>
            <a:spLocks noGrp="1"/>
          </p:cNvSpPr>
          <p:nvPr>
            <p:ph type="title"/>
          </p:nvPr>
        </p:nvSpPr>
        <p:spPr>
          <a:xfrm>
            <a:off x="838200" y="365126"/>
            <a:ext cx="10515600" cy="521566"/>
          </a:xfrm>
        </p:spPr>
        <p:txBody>
          <a:bodyPr>
            <a:noAutofit/>
          </a:bodyPr>
          <a:lstStyle/>
          <a:p>
            <a:pPr algn="ctr"/>
            <a:r>
              <a:rPr lang="en-US" sz="3200" b="1" dirty="0" smtClean="0">
                <a:latin typeface="Times New Roman" panose="02020603050405020304" pitchFamily="18" charset="0"/>
                <a:cs typeface="Times New Roman" panose="02020603050405020304" pitchFamily="18" charset="0"/>
              </a:rPr>
              <a:t>Financial Impact of Premature Death</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130F425-10FA-48AC-95C3-4B83188E7EE3}"/>
              </a:ext>
            </a:extLst>
          </p:cNvPr>
          <p:cNvSpPr>
            <a:spLocks noGrp="1"/>
          </p:cNvSpPr>
          <p:nvPr>
            <p:ph idx="1"/>
          </p:nvPr>
        </p:nvSpPr>
        <p:spPr>
          <a:xfrm>
            <a:off x="838200" y="1205345"/>
            <a:ext cx="10515600" cy="5264728"/>
          </a:xfrm>
        </p:spPr>
        <p:txBody>
          <a:bodyPr>
            <a:normAutofit lnSpcReduction="10000"/>
          </a:bodyPr>
          <a:lstStyle/>
          <a:p>
            <a:pPr marL="0" indent="0" algn="just">
              <a:buNone/>
            </a:pPr>
            <a:r>
              <a:rPr lang="en-US" dirty="0" smtClean="0">
                <a:latin typeface="Times New Roman" panose="02020603050405020304" pitchFamily="18" charset="0"/>
                <a:cs typeface="Times New Roman" panose="02020603050405020304" pitchFamily="18" charset="0"/>
              </a:rPr>
              <a:t>Premature death has more severe financial impact on the certain types of families, they are classified as following:</a:t>
            </a:r>
          </a:p>
          <a:p>
            <a:pPr marL="514350" indent="-514350" algn="just">
              <a:buAutoNum type="arabicPeriod"/>
            </a:pPr>
            <a:r>
              <a:rPr lang="en-US" b="1" dirty="0" smtClean="0">
                <a:latin typeface="Times New Roman" panose="02020603050405020304" pitchFamily="18" charset="0"/>
                <a:cs typeface="Times New Roman" panose="02020603050405020304" pitchFamily="18" charset="0"/>
              </a:rPr>
              <a:t>Single people: </a:t>
            </a:r>
            <a:r>
              <a:rPr lang="en-US" dirty="0" smtClean="0">
                <a:latin typeface="Times New Roman" panose="02020603050405020304" pitchFamily="18" charset="0"/>
                <a:cs typeface="Times New Roman" panose="02020603050405020304" pitchFamily="18" charset="0"/>
              </a:rPr>
              <a:t>Premature death of a single person who has no dependent to support is not likely to create a financial problem for others. </a:t>
            </a:r>
          </a:p>
          <a:p>
            <a:pPr marL="514350" indent="-514350" algn="just">
              <a:buAutoNum type="arabicPeriod"/>
            </a:pPr>
            <a:r>
              <a:rPr lang="en-US" b="1" dirty="0" smtClean="0">
                <a:latin typeface="Times New Roman" panose="02020603050405020304" pitchFamily="18" charset="0"/>
                <a:cs typeface="Times New Roman" panose="02020603050405020304" pitchFamily="18" charset="0"/>
              </a:rPr>
              <a:t>Single parent families: </a:t>
            </a:r>
            <a:r>
              <a:rPr lang="en-US" dirty="0" smtClean="0">
                <a:latin typeface="Times New Roman" panose="02020603050405020304" pitchFamily="18" charset="0"/>
                <a:cs typeface="Times New Roman" panose="02020603050405020304" pitchFamily="18" charset="0"/>
              </a:rPr>
              <a:t>single parent families are increasing due to death of spouse, divorce, legal separation </a:t>
            </a:r>
            <a:r>
              <a:rPr lang="en-US" dirty="0" err="1" smtClean="0">
                <a:latin typeface="Times New Roman" panose="02020603050405020304" pitchFamily="18" charset="0"/>
                <a:cs typeface="Times New Roman" panose="02020603050405020304" pitchFamily="18" charset="0"/>
              </a:rPr>
              <a:t>etc</a:t>
            </a:r>
            <a:r>
              <a:rPr lang="en-US" dirty="0" smtClean="0">
                <a:latin typeface="Times New Roman" panose="02020603050405020304" pitchFamily="18" charset="0"/>
                <a:cs typeface="Times New Roman" panose="02020603050405020304" pitchFamily="18" charset="0"/>
              </a:rPr>
              <a:t> and in case of single parent families, if a family heads dies prematurely, the surviving children have to experience great financial insecurity. </a:t>
            </a:r>
          </a:p>
          <a:p>
            <a:pPr marL="514350" indent="-514350" algn="just">
              <a:buAutoNum type="arabicPeriod"/>
            </a:pPr>
            <a:r>
              <a:rPr lang="en-US" b="1" dirty="0" smtClean="0">
                <a:latin typeface="Times New Roman" panose="02020603050405020304" pitchFamily="18" charset="0"/>
                <a:cs typeface="Times New Roman" panose="02020603050405020304" pitchFamily="18" charset="0"/>
              </a:rPr>
              <a:t>Two Income Earners: </a:t>
            </a:r>
            <a:r>
              <a:rPr lang="en-US" dirty="0" smtClean="0">
                <a:latin typeface="Times New Roman" panose="02020603050405020304" pitchFamily="18" charset="0"/>
                <a:cs typeface="Times New Roman" panose="02020603050405020304" pitchFamily="18" charset="0"/>
              </a:rPr>
              <a:t>in case of both spouse are income earner, the surviving spouse may have to suffer considerable financial insecurity if one spouse dies in family because the income of both is need to maintain the family’s standard of living. Hence, large amount of insurance is needed.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25859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5420"/>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Taxation of Insurance Business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22218"/>
            <a:ext cx="10515600" cy="5054745"/>
          </a:xfrm>
        </p:spPr>
        <p:txBody>
          <a:bodyPr>
            <a:normAutofit lnSpcReduction="10000"/>
          </a:bodyPr>
          <a:lstStyle/>
          <a:p>
            <a:pPr marL="0" indent="0" algn="just">
              <a:buNone/>
            </a:pPr>
            <a:r>
              <a:rPr lang="en-US" dirty="0" smtClean="0">
                <a:latin typeface="Times New Roman" panose="02020603050405020304" pitchFamily="18" charset="0"/>
                <a:cs typeface="Times New Roman" panose="02020603050405020304" pitchFamily="18" charset="0"/>
              </a:rPr>
              <a:t>Taxation in insurance business includes all part of tax applicability and tax exemption. This includes:</a:t>
            </a: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Tax exemption: </a:t>
            </a:r>
            <a:r>
              <a:rPr lang="en-US" dirty="0" smtClean="0">
                <a:latin typeface="Times New Roman" panose="02020603050405020304" pitchFamily="18" charset="0"/>
                <a:cs typeface="Times New Roman" panose="02020603050405020304" pitchFamily="18" charset="0"/>
              </a:rPr>
              <a:t>In case of Nepal, there is tax exemption on life insurance premium up to Rs.40,000 or actual premium paid by policyholder, whichever is lower and tax exemption on health insurance up to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20,000 or actual premium paid, whichever is lower. </a:t>
            </a: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Tax Deduction on Source (TDS) :  </a:t>
            </a:r>
            <a:r>
              <a:rPr lang="en-US" dirty="0" smtClean="0">
                <a:latin typeface="Times New Roman" panose="02020603050405020304" pitchFamily="18" charset="0"/>
                <a:cs typeface="Times New Roman" panose="02020603050405020304" pitchFamily="18" charset="0"/>
              </a:rPr>
              <a:t>Tax on maturity benefit is charged by 5% on capital gain (the amount received in excess of premium paid).</a:t>
            </a: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Tax exemption on death benefit: </a:t>
            </a:r>
            <a:r>
              <a:rPr lang="en-US" dirty="0" smtClean="0">
                <a:latin typeface="Times New Roman" panose="02020603050405020304" pitchFamily="18" charset="0"/>
                <a:cs typeface="Times New Roman" panose="02020603050405020304" pitchFamily="18" charset="0"/>
              </a:rPr>
              <a:t>There is tax exemption on death benefit. No tax is applicable in any of the amount received as death benefit by the nominee of the policyholder. </a:t>
            </a:r>
          </a:p>
          <a:p>
            <a:pPr marL="0" indent="0">
              <a:buNone/>
            </a:pPr>
            <a:endParaRPr lang="en-US" dirty="0"/>
          </a:p>
        </p:txBody>
      </p:sp>
    </p:spTree>
    <p:extLst>
      <p:ext uri="{BB962C8B-B14F-4D97-AF65-F5344CB8AC3E}">
        <p14:creationId xmlns:p14="http://schemas.microsoft.com/office/powerpoint/2010/main" val="38534327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6473"/>
            <a:ext cx="10515600" cy="5650490"/>
          </a:xfrm>
        </p:spPr>
        <p:txBody>
          <a:bodyPr/>
          <a:lstStyle/>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Tax in the commission of the agent: </a:t>
            </a:r>
            <a:r>
              <a:rPr lang="en-US" dirty="0" smtClean="0">
                <a:latin typeface="Times New Roman" panose="02020603050405020304" pitchFamily="18" charset="0"/>
                <a:cs typeface="Times New Roman" panose="02020603050405020304" pitchFamily="18" charset="0"/>
              </a:rPr>
              <a:t>Tax rate equal to 15% is charged on the commission earned by the agent of life and non life insurance. </a:t>
            </a:r>
            <a:endParaRPr lang="en-US"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Value Added Tax (VAT) : </a:t>
            </a:r>
            <a:r>
              <a:rPr lang="en-US" dirty="0" smtClean="0">
                <a:latin typeface="Times New Roman" panose="02020603050405020304" pitchFamily="18" charset="0"/>
                <a:cs typeface="Times New Roman" panose="02020603050405020304" pitchFamily="18" charset="0"/>
              </a:rPr>
              <a:t>13% VAT is charged by the insurance company to the policyholder on the amount of premium of all insurance products. However, VAT is exempted on the premium of agriculture and micro insurance. </a:t>
            </a: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Corporate Tax: </a:t>
            </a:r>
            <a:r>
              <a:rPr lang="en-US" dirty="0" smtClean="0">
                <a:latin typeface="Times New Roman" panose="02020603050405020304" pitchFamily="18" charset="0"/>
                <a:cs typeface="Times New Roman" panose="02020603050405020304" pitchFamily="18" charset="0"/>
              </a:rPr>
              <a:t>Corporate tax on profit of insurance company is 30% for all kind of insurance company.</a:t>
            </a:r>
          </a:p>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Service Charge: </a:t>
            </a:r>
            <a:r>
              <a:rPr lang="en-US" dirty="0" smtClean="0">
                <a:latin typeface="Times New Roman" panose="02020603050405020304" pitchFamily="18" charset="0"/>
                <a:cs typeface="Times New Roman" panose="02020603050405020304" pitchFamily="18" charset="0"/>
              </a:rPr>
              <a:t>National Insurance Authority collects 1% service charge on the premium paid. Hence, insurance company collects the service charge along with the premium.</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56389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9275"/>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Shopping of life insurance</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36072"/>
            <a:ext cx="10515600" cy="5514109"/>
          </a:xfrm>
        </p:spPr>
        <p:txBody>
          <a:bodyPr>
            <a:normAutofit fontScale="92500"/>
          </a:bodyPr>
          <a:lstStyle/>
          <a:p>
            <a:pPr marL="0" indent="0" algn="just">
              <a:buNone/>
            </a:pPr>
            <a:r>
              <a:rPr lang="en-US" dirty="0" smtClean="0">
                <a:latin typeface="Times New Roman" panose="02020603050405020304" pitchFamily="18" charset="0"/>
                <a:cs typeface="Times New Roman" panose="02020603050405020304" pitchFamily="18" charset="0"/>
              </a:rPr>
              <a:t>Shopping of life insurance means purchasing the life insurance necessary for you. To make the better purchase decision, this involves the 7 steps. </a:t>
            </a:r>
          </a:p>
          <a:p>
            <a:pPr marL="514350" indent="-514350" algn="just">
              <a:buAutoNum type="arabicPeriod"/>
            </a:pPr>
            <a:r>
              <a:rPr lang="en-US" b="1" dirty="0" smtClean="0">
                <a:latin typeface="Times New Roman" panose="02020603050405020304" pitchFamily="18" charset="0"/>
                <a:cs typeface="Times New Roman" panose="02020603050405020304" pitchFamily="18" charset="0"/>
              </a:rPr>
              <a:t>Determine whether you need life insurance: </a:t>
            </a:r>
            <a:r>
              <a:rPr lang="en-US" dirty="0" smtClean="0">
                <a:latin typeface="Times New Roman" panose="02020603050405020304" pitchFamily="18" charset="0"/>
                <a:cs typeface="Times New Roman" panose="02020603050405020304" pitchFamily="18" charset="0"/>
              </a:rPr>
              <a:t>First you need to identify why you need an insurance? You might need substantial amount of life insurance if you have dependent to support, paying off debt, saving or whatever the reason, you need to identify.</a:t>
            </a:r>
          </a:p>
          <a:p>
            <a:pPr marL="514350" indent="-514350" algn="just">
              <a:buAutoNum type="arabicPeriod"/>
            </a:pPr>
            <a:r>
              <a:rPr lang="en-US" b="1" dirty="0" smtClean="0">
                <a:latin typeface="Times New Roman" panose="02020603050405020304" pitchFamily="18" charset="0"/>
                <a:cs typeface="Times New Roman" panose="02020603050405020304" pitchFamily="18" charset="0"/>
              </a:rPr>
              <a:t>Estimate the amount of life insurance you need: </a:t>
            </a:r>
            <a:r>
              <a:rPr lang="en-US" dirty="0" smtClean="0">
                <a:latin typeface="Times New Roman" panose="02020603050405020304" pitchFamily="18" charset="0"/>
                <a:cs typeface="Times New Roman" panose="02020603050405020304" pitchFamily="18" charset="0"/>
              </a:rPr>
              <a:t>You can follow either the need approach, human value approach or the capital retention approach to estimate the amount. However, need approach is simple and practical.</a:t>
            </a:r>
          </a:p>
          <a:p>
            <a:pPr marL="514350" indent="-514350" algn="just">
              <a:buAutoNum type="arabicPeriod"/>
            </a:pPr>
            <a:r>
              <a:rPr lang="en-US" b="1" dirty="0" smtClean="0">
                <a:latin typeface="Times New Roman" panose="02020603050405020304" pitchFamily="18" charset="0"/>
                <a:cs typeface="Times New Roman" panose="02020603050405020304" pitchFamily="18" charset="0"/>
              </a:rPr>
              <a:t>Decide on the best type of life insurance for you: </a:t>
            </a:r>
            <a:r>
              <a:rPr lang="en-US" dirty="0" smtClean="0">
                <a:latin typeface="Times New Roman" panose="02020603050405020304" pitchFamily="18" charset="0"/>
                <a:cs typeface="Times New Roman" panose="02020603050405020304" pitchFamily="18" charset="0"/>
              </a:rPr>
              <a:t>The best type is that, which meets your objectives of purchasing insurance. The objectives may be financial or safety. Based on the objective, you may purchase whole life, term life or an endowment life policy.</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58218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4345" y="595745"/>
            <a:ext cx="10515600" cy="6096000"/>
          </a:xfrm>
        </p:spPr>
        <p:txBody>
          <a:bodyPr>
            <a:normAutofit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4. Decide whether you want a policy that pays dividends: </a:t>
            </a:r>
            <a:r>
              <a:rPr lang="en-US" dirty="0" smtClean="0">
                <a:latin typeface="Times New Roman" panose="02020603050405020304" pitchFamily="18" charset="0"/>
                <a:cs typeface="Times New Roman" panose="02020603050405020304" pitchFamily="18" charset="0"/>
              </a:rPr>
              <a:t>participating insurance are better option such as stock insurers and mutual insurers that give policyholder the right to share on the income of the insurance company.</a:t>
            </a:r>
          </a:p>
          <a:p>
            <a:pPr marL="0" indent="0" algn="just">
              <a:buNone/>
            </a:pPr>
            <a:r>
              <a:rPr lang="en-US" b="1" dirty="0" smtClean="0">
                <a:latin typeface="Times New Roman" panose="02020603050405020304" pitchFamily="18" charset="0"/>
                <a:cs typeface="Times New Roman" panose="02020603050405020304" pitchFamily="18" charset="0"/>
              </a:rPr>
              <a:t>5. Shop around for a policy that provides good values: </a:t>
            </a:r>
            <a:r>
              <a:rPr lang="en-US" dirty="0" smtClean="0">
                <a:latin typeface="Times New Roman" panose="02020603050405020304" pitchFamily="18" charset="0"/>
                <a:cs typeface="Times New Roman" panose="02020603050405020304" pitchFamily="18" charset="0"/>
              </a:rPr>
              <a:t>Make the cost and benefit analysis of the insurance policy you purchase Vs. the opportunity cost of purchasing the policy. Always purchase the policy having higher benefit than the cost of loosing opportunity.</a:t>
            </a:r>
          </a:p>
          <a:p>
            <a:pPr marL="0" indent="0" algn="just">
              <a:buNone/>
            </a:pPr>
            <a:r>
              <a:rPr lang="en-US" b="1" dirty="0" smtClean="0">
                <a:latin typeface="Times New Roman" panose="02020603050405020304" pitchFamily="18" charset="0"/>
                <a:cs typeface="Times New Roman" panose="02020603050405020304" pitchFamily="18" charset="0"/>
              </a:rPr>
              <a:t>6. Consider the financial strength of the insurer: </a:t>
            </a:r>
            <a:r>
              <a:rPr lang="en-US" dirty="0" smtClean="0">
                <a:latin typeface="Times New Roman" panose="02020603050405020304" pitchFamily="18" charset="0"/>
                <a:cs typeface="Times New Roman" panose="02020603050405020304" pitchFamily="18" charset="0"/>
              </a:rPr>
              <a:t>In addition to the cost of insurance, you need to consider the financial health of the insurance company. You need to know the capital and reserve size, quality of investment portfolio, past profitability, management team along with the claim settlement history.</a:t>
            </a:r>
          </a:p>
          <a:p>
            <a:pPr marL="0" indent="0" algn="just">
              <a:buNone/>
            </a:pPr>
            <a:r>
              <a:rPr lang="en-US" b="1" dirty="0" smtClean="0">
                <a:latin typeface="Times New Roman" panose="02020603050405020304" pitchFamily="18" charset="0"/>
                <a:cs typeface="Times New Roman" panose="02020603050405020304" pitchFamily="18" charset="0"/>
              </a:rPr>
              <a:t>7. Deal with the professional agent: </a:t>
            </a:r>
            <a:r>
              <a:rPr lang="en-US" dirty="0" smtClean="0">
                <a:latin typeface="Times New Roman" panose="02020603050405020304" pitchFamily="18" charset="0"/>
                <a:cs typeface="Times New Roman" panose="02020603050405020304" pitchFamily="18" charset="0"/>
              </a:rPr>
              <a:t>A professional agent is one who has the competence to understand your need for insurance such as financial planner, and to match them with the right plan.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793342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6256"/>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Calculation of Life insurance premium</a:t>
            </a:r>
            <a:endParaRPr lang="en-US" sz="3200" b="1"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838200" y="1163781"/>
                <a:ext cx="10515600" cy="5527963"/>
              </a:xfrm>
            </p:spPr>
            <p:txBody>
              <a:bodyPr>
                <a:normAutofit fontScale="92500" lnSpcReduction="10000"/>
              </a:bodyPr>
              <a:lstStyle/>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Net Single Premium: </a:t>
                </a:r>
                <a:r>
                  <a:rPr lang="en-US" dirty="0" smtClean="0">
                    <a:latin typeface="Times New Roman" panose="02020603050405020304" pitchFamily="18" charset="0"/>
                    <a:cs typeface="Times New Roman" panose="02020603050405020304" pitchFamily="18" charset="0"/>
                  </a:rPr>
                  <a:t>The net single premium (NSP) is defined as the present value of future death benefit. It is that amount which, together with compound interest, will be sufficient to claim all death benefit. In calculating NSP, only mortality and investment income are considered. NSP is based on the three assumption:</a:t>
                </a:r>
              </a:p>
              <a:p>
                <a:pPr marL="1028700" lvl="1" indent="-571500" algn="just">
                  <a:buAutoNum type="romanLcPeriod"/>
                </a:pPr>
                <a:r>
                  <a:rPr lang="en-US" dirty="0" smtClean="0">
                    <a:latin typeface="Times New Roman" panose="02020603050405020304" pitchFamily="18" charset="0"/>
                    <a:cs typeface="Times New Roman" panose="02020603050405020304" pitchFamily="18" charset="0"/>
                  </a:rPr>
                  <a:t>Premium are paid at the beginning of the policy year.</a:t>
                </a:r>
              </a:p>
              <a:p>
                <a:pPr marL="1028700" lvl="1" indent="-571500" algn="just">
                  <a:buAutoNum type="romanLcPeriod"/>
                </a:pPr>
                <a:r>
                  <a:rPr lang="en-US" dirty="0" smtClean="0">
                    <a:latin typeface="Times New Roman" panose="02020603050405020304" pitchFamily="18" charset="0"/>
                    <a:cs typeface="Times New Roman" panose="02020603050405020304" pitchFamily="18" charset="0"/>
                  </a:rPr>
                  <a:t>Death claims are paid at the end of policy year</a:t>
                </a:r>
              </a:p>
              <a:p>
                <a:pPr marL="1028700" lvl="1" indent="-571500" algn="just">
                  <a:buAutoNum type="romanLcPeriod"/>
                </a:pPr>
                <a:r>
                  <a:rPr lang="en-US" dirty="0" smtClean="0">
                    <a:latin typeface="Times New Roman" panose="02020603050405020304" pitchFamily="18" charset="0"/>
                    <a:cs typeface="Times New Roman" panose="02020603050405020304" pitchFamily="18" charset="0"/>
                  </a:rPr>
                  <a:t>Death rate is uniform throughout the year</a:t>
                </a:r>
              </a:p>
              <a:p>
                <a:pPr marL="0" indent="0" algn="just">
                  <a:buNone/>
                </a:pPr>
                <a:r>
                  <a:rPr lang="en-US" dirty="0" smtClean="0">
                    <a:latin typeface="Times New Roman" panose="02020603050405020304" pitchFamily="18" charset="0"/>
                    <a:cs typeface="Times New Roman" panose="02020603050405020304" pitchFamily="18" charset="0"/>
                  </a:rPr>
                  <a:t>There </a:t>
                </a:r>
                <a:r>
                  <a:rPr lang="en-US" dirty="0" smtClean="0">
                    <a:latin typeface="Times New Roman" panose="02020603050405020304" pitchFamily="18" charset="0"/>
                    <a:cs typeface="Times New Roman" panose="02020603050405020304" pitchFamily="18" charset="0"/>
                  </a:rPr>
                  <a:t>are two step for calculating the Net Single Premium, they are</a:t>
                </a:r>
              </a:p>
              <a:p>
                <a:pPr marL="0" indent="0" algn="just">
                  <a:buNone/>
                </a:pPr>
                <a:r>
                  <a:rPr lang="en-US" b="1" dirty="0" smtClean="0">
                    <a:latin typeface="Times New Roman" panose="02020603050405020304" pitchFamily="18" charset="0"/>
                    <a:cs typeface="Times New Roman" panose="02020603050405020304" pitchFamily="18" charset="0"/>
                  </a:rPr>
                  <a:t>Step 1: Calculation of Mortality rate</a:t>
                </a:r>
              </a:p>
              <a:p>
                <a:pPr marL="0" indent="0" algn="just">
                  <a:buNone/>
                </a:pPr>
                <a:r>
                  <a:rPr lang="en-US" b="1" dirty="0" smtClean="0">
                    <a:latin typeface="Times New Roman" panose="02020603050405020304" pitchFamily="18" charset="0"/>
                    <a:cs typeface="Times New Roman" panose="02020603050405020304" pitchFamily="18" charset="0"/>
                  </a:rPr>
                  <a:t>Mortality rate = </a:t>
                </a:r>
                <a14:m>
                  <m:oMath xmlns:m="http://schemas.openxmlformats.org/officeDocument/2006/math">
                    <m:f>
                      <m:fPr>
                        <m:ctrlPr>
                          <a:rPr lang="en-US" b="1" i="1" smtClean="0">
                            <a:latin typeface="Cambria Math" panose="02040503050406030204" pitchFamily="18" charset="0"/>
                          </a:rPr>
                        </m:ctrlPr>
                      </m:fPr>
                      <m:num>
                        <m:r>
                          <a:rPr lang="en-US" b="1" i="1" smtClean="0">
                            <a:latin typeface="Cambria Math" panose="02040503050406030204" pitchFamily="18" charset="0"/>
                          </a:rPr>
                          <m:t>𝑵𝒖𝒎𝒃𝒆𝒓</m:t>
                        </m:r>
                        <m:r>
                          <a:rPr lang="en-US" b="1" i="1" smtClean="0">
                            <a:latin typeface="Cambria Math" panose="02040503050406030204" pitchFamily="18" charset="0"/>
                          </a:rPr>
                          <m:t> </m:t>
                        </m:r>
                        <m:r>
                          <a:rPr lang="en-US" b="1" i="1" smtClean="0">
                            <a:latin typeface="Cambria Math" panose="02040503050406030204" pitchFamily="18" charset="0"/>
                          </a:rPr>
                          <m:t>𝒐𝒇</m:t>
                        </m:r>
                        <m:r>
                          <a:rPr lang="en-US" b="1" i="1" smtClean="0">
                            <a:latin typeface="Cambria Math" panose="02040503050406030204" pitchFamily="18" charset="0"/>
                          </a:rPr>
                          <m:t> </m:t>
                        </m:r>
                        <m:r>
                          <a:rPr lang="en-US" b="1" i="1" smtClean="0">
                            <a:latin typeface="Cambria Math" panose="02040503050406030204" pitchFamily="18" charset="0"/>
                          </a:rPr>
                          <m:t>𝒅𝒆𝒂𝒕𝒉</m:t>
                        </m:r>
                        <m:r>
                          <a:rPr lang="en-US" b="1" i="1" smtClean="0">
                            <a:latin typeface="Cambria Math" panose="02040503050406030204" pitchFamily="18" charset="0"/>
                          </a:rPr>
                          <m:t> </m:t>
                        </m:r>
                        <m:r>
                          <a:rPr lang="en-US" b="1" i="1" smtClean="0">
                            <a:latin typeface="Cambria Math" panose="02040503050406030204" pitchFamily="18" charset="0"/>
                          </a:rPr>
                          <m:t>𝒅𝒖𝒓𝒊𝒏𝒈</m:t>
                        </m:r>
                        <m:r>
                          <a:rPr lang="en-US" b="1" i="1" smtClean="0">
                            <a:latin typeface="Cambria Math" panose="02040503050406030204" pitchFamily="18" charset="0"/>
                          </a:rPr>
                          <m:t> </m:t>
                        </m:r>
                        <m:r>
                          <a:rPr lang="en-US" b="1" i="1" smtClean="0">
                            <a:latin typeface="Cambria Math" panose="02040503050406030204" pitchFamily="18" charset="0"/>
                          </a:rPr>
                          <m:t>𝒕𝒉𝒆</m:t>
                        </m:r>
                        <m:r>
                          <a:rPr lang="en-US" b="1" i="1" smtClean="0">
                            <a:latin typeface="Cambria Math" panose="02040503050406030204" pitchFamily="18" charset="0"/>
                          </a:rPr>
                          <m:t> </m:t>
                        </m:r>
                        <m:r>
                          <a:rPr lang="en-US" b="1" i="1" smtClean="0">
                            <a:latin typeface="Cambria Math" panose="02040503050406030204" pitchFamily="18" charset="0"/>
                          </a:rPr>
                          <m:t>𝒚𝒆𝒂𝒓</m:t>
                        </m:r>
                      </m:num>
                      <m:den>
                        <m:r>
                          <a:rPr lang="en-US" b="1" i="1" smtClean="0">
                            <a:latin typeface="Cambria Math" panose="02040503050406030204" pitchFamily="18" charset="0"/>
                          </a:rPr>
                          <m:t>𝑵𝒖𝒎𝒃𝒆𝒓</m:t>
                        </m:r>
                        <m:r>
                          <a:rPr lang="en-US" b="1" i="1" smtClean="0">
                            <a:latin typeface="Cambria Math" panose="02040503050406030204" pitchFamily="18" charset="0"/>
                          </a:rPr>
                          <m:t> </m:t>
                        </m:r>
                        <m:r>
                          <a:rPr lang="en-US" b="1" i="1" smtClean="0">
                            <a:latin typeface="Cambria Math" panose="02040503050406030204" pitchFamily="18" charset="0"/>
                          </a:rPr>
                          <m:t>𝒐𝒇</m:t>
                        </m:r>
                        <m:r>
                          <a:rPr lang="en-US" b="1" i="1" smtClean="0">
                            <a:latin typeface="Cambria Math" panose="02040503050406030204" pitchFamily="18" charset="0"/>
                          </a:rPr>
                          <m:t> </m:t>
                        </m:r>
                        <m:r>
                          <a:rPr lang="en-US" b="1" i="1" smtClean="0">
                            <a:latin typeface="Cambria Math" panose="02040503050406030204" pitchFamily="18" charset="0"/>
                          </a:rPr>
                          <m:t>𝒍𝒊𝒗𝒊𝒏𝒈</m:t>
                        </m:r>
                        <m:r>
                          <a:rPr lang="en-US" b="1" i="1" smtClean="0">
                            <a:latin typeface="Cambria Math" panose="02040503050406030204" pitchFamily="18" charset="0"/>
                          </a:rPr>
                          <m:t> </m:t>
                        </m:r>
                        <m:r>
                          <a:rPr lang="en-US" b="1" i="1" smtClean="0">
                            <a:latin typeface="Cambria Math" panose="02040503050406030204" pitchFamily="18" charset="0"/>
                          </a:rPr>
                          <m:t>𝒂𝒕</m:t>
                        </m:r>
                        <m:r>
                          <a:rPr lang="en-US" b="1" i="1" smtClean="0">
                            <a:latin typeface="Cambria Math" panose="02040503050406030204" pitchFamily="18" charset="0"/>
                          </a:rPr>
                          <m:t> </m:t>
                        </m:r>
                        <m:r>
                          <a:rPr lang="en-US" b="1" i="1" smtClean="0">
                            <a:latin typeface="Cambria Math" panose="02040503050406030204" pitchFamily="18" charset="0"/>
                          </a:rPr>
                          <m:t>𝒕𝒉𝒆</m:t>
                        </m:r>
                        <m:r>
                          <a:rPr lang="en-US" b="1" i="1" smtClean="0">
                            <a:latin typeface="Cambria Math" panose="02040503050406030204" pitchFamily="18" charset="0"/>
                          </a:rPr>
                          <m:t> </m:t>
                        </m:r>
                        <m:r>
                          <a:rPr lang="en-US" b="1" i="1" smtClean="0">
                            <a:latin typeface="Cambria Math" panose="02040503050406030204" pitchFamily="18" charset="0"/>
                          </a:rPr>
                          <m:t>𝒃𝒆𝒈𝒆𝒊𝒏𝒊𝒏𝒈</m:t>
                        </m:r>
                        <m:r>
                          <a:rPr lang="en-US" b="1" i="1" smtClean="0">
                            <a:latin typeface="Cambria Math" panose="02040503050406030204" pitchFamily="18" charset="0"/>
                          </a:rPr>
                          <m:t> </m:t>
                        </m:r>
                        <m:r>
                          <a:rPr lang="en-US" b="1" i="1" smtClean="0">
                            <a:latin typeface="Cambria Math" panose="02040503050406030204" pitchFamily="18" charset="0"/>
                          </a:rPr>
                          <m:t>𝒐𝒇</m:t>
                        </m:r>
                        <m:r>
                          <a:rPr lang="en-US" b="1" i="1" smtClean="0">
                            <a:latin typeface="Cambria Math" panose="02040503050406030204" pitchFamily="18" charset="0"/>
                          </a:rPr>
                          <m:t> </m:t>
                        </m:r>
                        <m:r>
                          <a:rPr lang="en-US" b="1" i="1" smtClean="0">
                            <a:latin typeface="Cambria Math" panose="02040503050406030204" pitchFamily="18" charset="0"/>
                          </a:rPr>
                          <m:t>𝒕𝒉𝒆</m:t>
                        </m:r>
                        <m:r>
                          <a:rPr lang="en-US" b="1" i="1" smtClean="0">
                            <a:latin typeface="Cambria Math" panose="02040503050406030204" pitchFamily="18" charset="0"/>
                          </a:rPr>
                          <m:t> </m:t>
                        </m:r>
                        <m:r>
                          <a:rPr lang="en-US" b="1" i="1" smtClean="0">
                            <a:latin typeface="Cambria Math" panose="02040503050406030204" pitchFamily="18" charset="0"/>
                          </a:rPr>
                          <m:t>𝒚𝒆𝒂𝒓</m:t>
                        </m:r>
                      </m:den>
                    </m:f>
                  </m:oMath>
                </a14:m>
                <a:endParaRPr lang="en-US" b="1" dirty="0" smtClean="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Step 2: Calculation of Net Single Premium</a:t>
                </a:r>
              </a:p>
              <a:p>
                <a:pPr marL="0" indent="0" algn="just">
                  <a:buNone/>
                </a:pPr>
                <a:r>
                  <a:rPr lang="en-US" b="1" dirty="0" smtClean="0">
                    <a:latin typeface="Times New Roman" panose="02020603050405020304" pitchFamily="18" charset="0"/>
                    <a:cs typeface="Times New Roman" panose="02020603050405020304" pitchFamily="18" charset="0"/>
                  </a:rPr>
                  <a:t>Net Single Premium (NSP) = L*Mt*PVIF, r, n</a:t>
                </a:r>
              </a:p>
              <a:p>
                <a:pPr marL="0" indent="0" algn="just">
                  <a:buNone/>
                </a:pPr>
                <a:r>
                  <a:rPr lang="en-US" dirty="0" smtClean="0">
                    <a:latin typeface="Times New Roman" panose="02020603050405020304" pitchFamily="18" charset="0"/>
                    <a:cs typeface="Times New Roman" panose="02020603050405020304" pitchFamily="18" charset="0"/>
                  </a:rPr>
                  <a:t>Where, Mt = Mortality Rate and L= policy year like 1, 2, 3 …years of policy</a:t>
                </a:r>
                <a:endParaRPr lang="en-US" dirty="0" smtClean="0">
                  <a:latin typeface="Times New Roman" panose="02020603050405020304" pitchFamily="18" charset="0"/>
                  <a:cs typeface="Times New Roman" panose="02020603050405020304" pitchFamily="18" charset="0"/>
                </a:endParaRPr>
              </a:p>
              <a:p>
                <a:pPr marL="0" indent="0">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838200" y="1163781"/>
                <a:ext cx="10515600" cy="5527963"/>
              </a:xfrm>
              <a:blipFill>
                <a:blip r:embed="rId2"/>
                <a:stretch>
                  <a:fillRect l="-1043" t="-2426" r="-986" b="-2646"/>
                </a:stretch>
              </a:blipFill>
            </p:spPr>
            <p:txBody>
              <a:bodyPr/>
              <a:lstStyle/>
              <a:p>
                <a:r>
                  <a:rPr lang="en-US">
                    <a:noFill/>
                  </a:rPr>
                  <a:t> </a:t>
                </a:r>
              </a:p>
            </p:txBody>
          </p:sp>
        </mc:Fallback>
      </mc:AlternateContent>
    </p:spTree>
    <p:extLst>
      <p:ext uri="{BB962C8B-B14F-4D97-AF65-F5344CB8AC3E}">
        <p14:creationId xmlns:p14="http://schemas.microsoft.com/office/powerpoint/2010/main" val="19515338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345"/>
            <a:ext cx="10515600" cy="5733618"/>
          </a:xfrm>
        </p:spPr>
        <p:txBody>
          <a:bodyPr/>
          <a:lstStyle/>
          <a:p>
            <a:pPr marL="0" indent="0" algn="just">
              <a:buNone/>
            </a:pPr>
            <a:r>
              <a:rPr lang="en-US" b="1" dirty="0" smtClean="0">
                <a:solidFill>
                  <a:srgbClr val="FF0000"/>
                </a:solidFill>
                <a:latin typeface="Times New Roman" panose="02020603050405020304" pitchFamily="18" charset="0"/>
                <a:cs typeface="Times New Roman" panose="02020603050405020304" pitchFamily="18" charset="0"/>
              </a:rPr>
              <a:t>For Example: </a:t>
            </a:r>
            <a:r>
              <a:rPr lang="en-US" dirty="0" smtClean="0">
                <a:latin typeface="Times New Roman" panose="02020603050405020304" pitchFamily="18" charset="0"/>
                <a:cs typeface="Times New Roman" panose="02020603050405020304" pitchFamily="18" charset="0"/>
              </a:rPr>
              <a:t>Calculate the insurance premium for two year term insurance policy in the amount of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500,000 issued to a person aged 46 . Assume interest rate is 5% and consider the standard mortality table as follows:</a:t>
            </a:r>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Solution:</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3718648"/>
              </p:ext>
            </p:extLst>
          </p:nvPr>
        </p:nvGraphicFramePr>
        <p:xfrm>
          <a:off x="983673" y="2119745"/>
          <a:ext cx="9989127" cy="1136996"/>
        </p:xfrm>
        <a:graphic>
          <a:graphicData uri="http://schemas.openxmlformats.org/drawingml/2006/table">
            <a:tbl>
              <a:tblPr firstRow="1" bandRow="1"/>
              <a:tblGrid>
                <a:gridCol w="3329709">
                  <a:extLst>
                    <a:ext uri="{9D8B030D-6E8A-4147-A177-3AD203B41FA5}">
                      <a16:colId xmlns:a16="http://schemas.microsoft.com/office/drawing/2014/main" val="2924428498"/>
                    </a:ext>
                  </a:extLst>
                </a:gridCol>
                <a:gridCol w="3329709">
                  <a:extLst>
                    <a:ext uri="{9D8B030D-6E8A-4147-A177-3AD203B41FA5}">
                      <a16:colId xmlns:a16="http://schemas.microsoft.com/office/drawing/2014/main" val="2847718128"/>
                    </a:ext>
                  </a:extLst>
                </a:gridCol>
                <a:gridCol w="3329709">
                  <a:extLst>
                    <a:ext uri="{9D8B030D-6E8A-4147-A177-3AD203B41FA5}">
                      <a16:colId xmlns:a16="http://schemas.microsoft.com/office/drawing/2014/main" val="1151429359"/>
                    </a:ext>
                  </a:extLst>
                </a:gridCol>
              </a:tblGrid>
              <a:tr h="370272">
                <a:tc>
                  <a:txBody>
                    <a:bodyPr/>
                    <a:lstStyle/>
                    <a:p>
                      <a:r>
                        <a:rPr lang="en-US" dirty="0" smtClean="0">
                          <a:latin typeface="Times New Roman" panose="02020603050405020304" pitchFamily="18" charset="0"/>
                          <a:cs typeface="Times New Roman" panose="02020603050405020304" pitchFamily="18" charset="0"/>
                        </a:rPr>
                        <a:t>Age at Beginning</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Beginning of Designated year</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No. Dying during</a:t>
                      </a:r>
                      <a:r>
                        <a:rPr lang="en-US" baseline="0" dirty="0" smtClean="0">
                          <a:latin typeface="Times New Roman" panose="02020603050405020304" pitchFamily="18" charset="0"/>
                          <a:cs typeface="Times New Roman" panose="02020603050405020304" pitchFamily="18" charset="0"/>
                        </a:rPr>
                        <a:t> designated year</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44479164"/>
                  </a:ext>
                </a:extLst>
              </a:tr>
              <a:tr h="383362">
                <a:tc>
                  <a:txBody>
                    <a:bodyPr/>
                    <a:lstStyle/>
                    <a:p>
                      <a:r>
                        <a:rPr lang="en-US" dirty="0" smtClean="0">
                          <a:latin typeface="Times New Roman" panose="02020603050405020304" pitchFamily="18" charset="0"/>
                          <a:cs typeface="Times New Roman" panose="02020603050405020304" pitchFamily="18" charset="0"/>
                        </a:rPr>
                        <a:t>46</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9,075,554</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52,090</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61344102"/>
                  </a:ext>
                </a:extLst>
              </a:tr>
              <a:tr h="383362">
                <a:tc>
                  <a:txBody>
                    <a:bodyPr/>
                    <a:lstStyle/>
                    <a:p>
                      <a:r>
                        <a:rPr lang="en-US" dirty="0" smtClean="0">
                          <a:latin typeface="Times New Roman" panose="02020603050405020304" pitchFamily="18" charset="0"/>
                          <a:cs typeface="Times New Roman" panose="02020603050405020304" pitchFamily="18" charset="0"/>
                        </a:rPr>
                        <a:t>47</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9,006,705</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58,032</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683023845"/>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184354500"/>
              </p:ext>
            </p:extLst>
          </p:nvPr>
        </p:nvGraphicFramePr>
        <p:xfrm>
          <a:off x="955963" y="4155594"/>
          <a:ext cx="10016835" cy="2123440"/>
        </p:xfrm>
        <a:graphic>
          <a:graphicData uri="http://schemas.openxmlformats.org/drawingml/2006/table">
            <a:tbl>
              <a:tblPr firstRow="1" bandRow="1"/>
              <a:tblGrid>
                <a:gridCol w="1274619">
                  <a:extLst>
                    <a:ext uri="{9D8B030D-6E8A-4147-A177-3AD203B41FA5}">
                      <a16:colId xmlns:a16="http://schemas.microsoft.com/office/drawing/2014/main" val="3768910155"/>
                    </a:ext>
                  </a:extLst>
                </a:gridCol>
                <a:gridCol w="2341418">
                  <a:extLst>
                    <a:ext uri="{9D8B030D-6E8A-4147-A177-3AD203B41FA5}">
                      <a16:colId xmlns:a16="http://schemas.microsoft.com/office/drawing/2014/main" val="1088988656"/>
                    </a:ext>
                  </a:extLst>
                </a:gridCol>
                <a:gridCol w="1579418">
                  <a:extLst>
                    <a:ext uri="{9D8B030D-6E8A-4147-A177-3AD203B41FA5}">
                      <a16:colId xmlns:a16="http://schemas.microsoft.com/office/drawing/2014/main" val="2753277054"/>
                    </a:ext>
                  </a:extLst>
                </a:gridCol>
                <a:gridCol w="2818013">
                  <a:extLst>
                    <a:ext uri="{9D8B030D-6E8A-4147-A177-3AD203B41FA5}">
                      <a16:colId xmlns:a16="http://schemas.microsoft.com/office/drawing/2014/main" val="4186902832"/>
                    </a:ext>
                  </a:extLst>
                </a:gridCol>
                <a:gridCol w="2003367">
                  <a:extLst>
                    <a:ext uri="{9D8B030D-6E8A-4147-A177-3AD203B41FA5}">
                      <a16:colId xmlns:a16="http://schemas.microsoft.com/office/drawing/2014/main" val="3823625629"/>
                    </a:ext>
                  </a:extLst>
                </a:gridCol>
              </a:tblGrid>
              <a:tr h="370840">
                <a:tc>
                  <a:txBody>
                    <a:bodyPr/>
                    <a:lstStyle/>
                    <a:p>
                      <a:r>
                        <a:rPr lang="en-US" b="1" dirty="0" smtClean="0">
                          <a:latin typeface="Times New Roman" panose="02020603050405020304" pitchFamily="18" charset="0"/>
                          <a:cs typeface="Times New Roman" panose="02020603050405020304" pitchFamily="18" charset="0"/>
                        </a:rPr>
                        <a:t>Age</a:t>
                      </a:r>
                      <a:endParaRPr lang="en-US" b="1" dirty="0">
                        <a:latin typeface="Times New Roman" panose="02020603050405020304" pitchFamily="18" charset="0"/>
                        <a:cs typeface="Times New Roman" panose="02020603050405020304" pitchFamily="18" charset="0"/>
                      </a:endParaRPr>
                    </a:p>
                  </a:txBody>
                  <a:tcPr/>
                </a:tc>
                <a:tc>
                  <a:txBody>
                    <a:bodyPr/>
                    <a:lstStyle/>
                    <a:p>
                      <a:r>
                        <a:rPr lang="en-US" b="1" dirty="0" smtClean="0">
                          <a:latin typeface="Times New Roman" panose="02020603050405020304" pitchFamily="18" charset="0"/>
                          <a:cs typeface="Times New Roman" panose="02020603050405020304" pitchFamily="18" charset="0"/>
                        </a:rPr>
                        <a:t>Mortality Rate (Mt)</a:t>
                      </a:r>
                      <a:endParaRPr lang="en-US" b="1" dirty="0">
                        <a:latin typeface="Times New Roman" panose="02020603050405020304" pitchFamily="18" charset="0"/>
                        <a:cs typeface="Times New Roman" panose="02020603050405020304" pitchFamily="18" charset="0"/>
                      </a:endParaRPr>
                    </a:p>
                  </a:txBody>
                  <a:tcPr/>
                </a:tc>
                <a:tc>
                  <a:txBody>
                    <a:bodyPr/>
                    <a:lstStyle/>
                    <a:p>
                      <a:r>
                        <a:rPr lang="en-US" b="1" dirty="0" smtClean="0">
                          <a:latin typeface="Times New Roman" panose="02020603050405020304" pitchFamily="18" charset="0"/>
                          <a:cs typeface="Times New Roman" panose="02020603050405020304" pitchFamily="18" charset="0"/>
                        </a:rPr>
                        <a:t>Amount of Insurance</a:t>
                      </a:r>
                      <a:endParaRPr lang="en-US" b="1" dirty="0">
                        <a:latin typeface="Times New Roman" panose="02020603050405020304" pitchFamily="18" charset="0"/>
                        <a:cs typeface="Times New Roman" panose="02020603050405020304" pitchFamily="18" charset="0"/>
                      </a:endParaRPr>
                    </a:p>
                  </a:txBody>
                  <a:tcPr/>
                </a:tc>
                <a:tc>
                  <a:txBody>
                    <a:bodyPr/>
                    <a:lstStyle/>
                    <a:p>
                      <a:r>
                        <a:rPr lang="en-US" b="1" dirty="0" err="1" smtClean="0">
                          <a:latin typeface="Times New Roman" panose="02020603050405020304" pitchFamily="18" charset="0"/>
                          <a:cs typeface="Times New Roman" panose="02020603050405020304" pitchFamily="18" charset="0"/>
                        </a:rPr>
                        <a:t>PVIF,r,n</a:t>
                      </a:r>
                      <a:endParaRPr lang="en-US" b="1" dirty="0">
                        <a:latin typeface="Times New Roman" panose="02020603050405020304" pitchFamily="18" charset="0"/>
                        <a:cs typeface="Times New Roman" panose="02020603050405020304" pitchFamily="18" charset="0"/>
                      </a:endParaRPr>
                    </a:p>
                  </a:txBody>
                  <a:tcPr/>
                </a:tc>
                <a:tc>
                  <a:txBody>
                    <a:bodyPr/>
                    <a:lstStyle/>
                    <a:p>
                      <a:r>
                        <a:rPr lang="en-US" b="1" dirty="0" smtClean="0">
                          <a:latin typeface="Times New Roman" panose="02020603050405020304" pitchFamily="18" charset="0"/>
                          <a:cs typeface="Times New Roman" panose="02020603050405020304" pitchFamily="18" charset="0"/>
                        </a:rPr>
                        <a:t>Insurance cost</a:t>
                      </a:r>
                      <a:endParaRPr lang="en-US"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782596038"/>
                  </a:ext>
                </a:extLst>
              </a:tr>
              <a:tr h="370840">
                <a:tc>
                  <a:txBody>
                    <a:bodyPr/>
                    <a:lstStyle/>
                    <a:p>
                      <a:r>
                        <a:rPr lang="en-US" b="1" dirty="0" smtClean="0">
                          <a:latin typeface="Times New Roman" panose="02020603050405020304" pitchFamily="18" charset="0"/>
                          <a:cs typeface="Times New Roman" panose="02020603050405020304" pitchFamily="18" charset="0"/>
                        </a:rPr>
                        <a:t>1</a:t>
                      </a:r>
                      <a:endParaRPr lang="en-US" b="1" dirty="0">
                        <a:latin typeface="Times New Roman" panose="02020603050405020304" pitchFamily="18" charset="0"/>
                        <a:cs typeface="Times New Roman" panose="02020603050405020304" pitchFamily="18" charset="0"/>
                      </a:endParaRPr>
                    </a:p>
                  </a:txBody>
                  <a:tcPr/>
                </a:tc>
                <a:tc>
                  <a:txBody>
                    <a:bodyPr/>
                    <a:lstStyle/>
                    <a:p>
                      <a:r>
                        <a:rPr lang="en-US" b="1" dirty="0" smtClean="0">
                          <a:latin typeface="Times New Roman" panose="02020603050405020304" pitchFamily="18" charset="0"/>
                          <a:cs typeface="Times New Roman" panose="02020603050405020304" pitchFamily="18" charset="0"/>
                        </a:rPr>
                        <a:t>2</a:t>
                      </a:r>
                      <a:endParaRPr lang="en-US" b="1" dirty="0">
                        <a:latin typeface="Times New Roman" panose="02020603050405020304" pitchFamily="18" charset="0"/>
                        <a:cs typeface="Times New Roman" panose="02020603050405020304" pitchFamily="18" charset="0"/>
                      </a:endParaRPr>
                    </a:p>
                  </a:txBody>
                  <a:tcPr/>
                </a:tc>
                <a:tc>
                  <a:txBody>
                    <a:bodyPr/>
                    <a:lstStyle/>
                    <a:p>
                      <a:r>
                        <a:rPr lang="en-US" b="1" dirty="0" smtClean="0">
                          <a:latin typeface="Times New Roman" panose="02020603050405020304" pitchFamily="18" charset="0"/>
                          <a:cs typeface="Times New Roman" panose="02020603050405020304" pitchFamily="18" charset="0"/>
                        </a:rPr>
                        <a:t>3</a:t>
                      </a:r>
                      <a:endParaRPr lang="en-US" b="1" dirty="0">
                        <a:latin typeface="Times New Roman" panose="02020603050405020304" pitchFamily="18" charset="0"/>
                        <a:cs typeface="Times New Roman" panose="02020603050405020304" pitchFamily="18" charset="0"/>
                      </a:endParaRPr>
                    </a:p>
                  </a:txBody>
                  <a:tcPr/>
                </a:tc>
                <a:tc>
                  <a:txBody>
                    <a:bodyPr/>
                    <a:lstStyle/>
                    <a:p>
                      <a:r>
                        <a:rPr lang="en-US" b="1" dirty="0" smtClean="0">
                          <a:latin typeface="Times New Roman" panose="02020603050405020304" pitchFamily="18" charset="0"/>
                          <a:cs typeface="Times New Roman" panose="02020603050405020304" pitchFamily="18" charset="0"/>
                        </a:rPr>
                        <a:t>4</a:t>
                      </a:r>
                      <a:endParaRPr lang="en-US" b="1" dirty="0">
                        <a:latin typeface="Times New Roman" panose="02020603050405020304" pitchFamily="18" charset="0"/>
                        <a:cs typeface="Times New Roman" panose="02020603050405020304" pitchFamily="18" charset="0"/>
                      </a:endParaRPr>
                    </a:p>
                  </a:txBody>
                  <a:tcPr/>
                </a:tc>
                <a:tc>
                  <a:txBody>
                    <a:bodyPr/>
                    <a:lstStyle/>
                    <a:p>
                      <a:r>
                        <a:rPr lang="en-US" b="1" dirty="0" smtClean="0">
                          <a:latin typeface="Times New Roman" panose="02020603050405020304" pitchFamily="18" charset="0"/>
                          <a:cs typeface="Times New Roman" panose="02020603050405020304" pitchFamily="18" charset="0"/>
                        </a:rPr>
                        <a:t>5 = 2*3*4</a:t>
                      </a:r>
                      <a:endParaRPr lang="en-US"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086710846"/>
                  </a:ext>
                </a:extLst>
              </a:tr>
              <a:tr h="370840">
                <a:tc>
                  <a:txBody>
                    <a:bodyPr/>
                    <a:lstStyle/>
                    <a:p>
                      <a:r>
                        <a:rPr lang="en-US" dirty="0" smtClean="0">
                          <a:latin typeface="Times New Roman" panose="02020603050405020304" pitchFamily="18" charset="0"/>
                          <a:cs typeface="Times New Roman" panose="02020603050405020304" pitchFamily="18" charset="0"/>
                        </a:rPr>
                        <a:t>46 (Year</a:t>
                      </a:r>
                      <a:r>
                        <a:rPr lang="en-US" baseline="0" dirty="0" smtClean="0">
                          <a:latin typeface="Times New Roman" panose="02020603050405020304" pitchFamily="18" charset="0"/>
                          <a:cs typeface="Times New Roman" panose="02020603050405020304" pitchFamily="18" charset="0"/>
                        </a:rPr>
                        <a:t> 1)</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52,090/9,075,554</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500,000</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PVIF, 5%, 1</a:t>
                      </a:r>
                      <a:r>
                        <a:rPr lang="en-US" baseline="0" dirty="0" smtClean="0">
                          <a:latin typeface="Times New Roman" panose="02020603050405020304" pitchFamily="18" charset="0"/>
                          <a:cs typeface="Times New Roman" panose="02020603050405020304" pitchFamily="18" charset="0"/>
                        </a:rPr>
                        <a:t> year = 0.9524</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2733.1949</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43181871"/>
                  </a:ext>
                </a:extLst>
              </a:tr>
              <a:tr h="370840">
                <a:tc>
                  <a:txBody>
                    <a:bodyPr/>
                    <a:lstStyle/>
                    <a:p>
                      <a:r>
                        <a:rPr lang="en-US" dirty="0" smtClean="0">
                          <a:latin typeface="Times New Roman" panose="02020603050405020304" pitchFamily="18" charset="0"/>
                          <a:cs typeface="Times New Roman" panose="02020603050405020304" pitchFamily="18" charset="0"/>
                        </a:rPr>
                        <a:t>47 (Year 2)</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58,032/9,006,705</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500,000</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PVIF, 5%, 2</a:t>
                      </a:r>
                      <a:r>
                        <a:rPr lang="en-US" baseline="0" dirty="0" smtClean="0">
                          <a:latin typeface="Times New Roman" panose="02020603050405020304" pitchFamily="18" charset="0"/>
                          <a:cs typeface="Times New Roman" panose="02020603050405020304" pitchFamily="18" charset="0"/>
                        </a:rPr>
                        <a:t> year = 0.9070</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2921.9911</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47108698"/>
                  </a:ext>
                </a:extLst>
              </a:tr>
              <a:tr h="370840">
                <a:tc>
                  <a:txBody>
                    <a:bodyPr/>
                    <a:lstStyle/>
                    <a:p>
                      <a:endParaRPr lang="en-US" dirty="0">
                        <a:latin typeface="Times New Roman" panose="02020603050405020304" pitchFamily="18" charset="0"/>
                        <a:cs typeface="Times New Roman" panose="02020603050405020304" pitchFamily="18" charset="0"/>
                      </a:endParaRPr>
                    </a:p>
                  </a:txBody>
                  <a:tcPr/>
                </a:tc>
                <a:tc>
                  <a:txBody>
                    <a:bodyPr/>
                    <a:lstStyle/>
                    <a:p>
                      <a:endParaRPr lang="en-US">
                        <a:latin typeface="Times New Roman" panose="02020603050405020304" pitchFamily="18" charset="0"/>
                        <a:cs typeface="Times New Roman" panose="02020603050405020304" pitchFamily="18" charset="0"/>
                      </a:endParaRPr>
                    </a:p>
                  </a:txBody>
                  <a:tcPr/>
                </a:tc>
                <a:tc>
                  <a:txBody>
                    <a:bodyPr/>
                    <a:lstStyle/>
                    <a:p>
                      <a:endParaRPr lang="en-US">
                        <a:latin typeface="Times New Roman" panose="02020603050405020304" pitchFamily="18" charset="0"/>
                        <a:cs typeface="Times New Roman" panose="02020603050405020304" pitchFamily="18" charset="0"/>
                      </a:endParaRPr>
                    </a:p>
                  </a:txBody>
                  <a:tcPr/>
                </a:tc>
                <a:tc>
                  <a:txBody>
                    <a:bodyPr/>
                    <a:lstStyle/>
                    <a:p>
                      <a:r>
                        <a:rPr lang="en-US" b="1" dirty="0" smtClean="0">
                          <a:latin typeface="Times New Roman" panose="02020603050405020304" pitchFamily="18" charset="0"/>
                          <a:cs typeface="Times New Roman" panose="02020603050405020304" pitchFamily="18" charset="0"/>
                        </a:rPr>
                        <a:t>Total</a:t>
                      </a:r>
                      <a:endParaRPr lang="en-US" b="1" dirty="0">
                        <a:latin typeface="Times New Roman" panose="02020603050405020304" pitchFamily="18" charset="0"/>
                        <a:cs typeface="Times New Roman" panose="02020603050405020304" pitchFamily="18" charset="0"/>
                      </a:endParaRPr>
                    </a:p>
                  </a:txBody>
                  <a:tcPr/>
                </a:tc>
                <a:tc>
                  <a:txBody>
                    <a:bodyPr/>
                    <a:lstStyle/>
                    <a:p>
                      <a:r>
                        <a:rPr lang="en-US" b="1" dirty="0" smtClean="0">
                          <a:latin typeface="Times New Roman" panose="02020603050405020304" pitchFamily="18" charset="0"/>
                          <a:cs typeface="Times New Roman" panose="02020603050405020304" pitchFamily="18" charset="0"/>
                        </a:rPr>
                        <a:t>5655.186</a:t>
                      </a:r>
                      <a:endParaRPr lang="en-US"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92834900"/>
                  </a:ext>
                </a:extLst>
              </a:tr>
            </a:tbl>
          </a:graphicData>
        </a:graphic>
      </p:graphicFrame>
    </p:spTree>
    <p:extLst>
      <p:ext uri="{BB962C8B-B14F-4D97-AF65-F5344CB8AC3E}">
        <p14:creationId xmlns:p14="http://schemas.microsoft.com/office/powerpoint/2010/main" val="333484344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838200" y="484909"/>
                <a:ext cx="10515600" cy="5692054"/>
              </a:xfrm>
            </p:spPr>
            <p:txBody>
              <a:bodyPr/>
              <a:lstStyle/>
              <a:p>
                <a:pPr algn="jus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Net Annual Level Premium: </a:t>
                </a:r>
                <a:r>
                  <a:rPr lang="en-US" dirty="0" smtClean="0">
                    <a:latin typeface="Times New Roman" panose="02020603050405020304" pitchFamily="18" charset="0"/>
                    <a:cs typeface="Times New Roman" panose="02020603050405020304" pitchFamily="18" charset="0"/>
                  </a:rPr>
                  <a:t>Net Single premium requires the large amount of premium to be paid at the </a:t>
                </a:r>
                <a:r>
                  <a:rPr lang="en-US" dirty="0" err="1" smtClean="0">
                    <a:latin typeface="Times New Roman" panose="02020603050405020304" pitchFamily="18" charset="0"/>
                    <a:cs typeface="Times New Roman" panose="02020603050405020304" pitchFamily="18" charset="0"/>
                  </a:rPr>
                  <a:t>begeining</a:t>
                </a:r>
                <a:r>
                  <a:rPr lang="en-US" dirty="0" smtClean="0">
                    <a:latin typeface="Times New Roman" panose="02020603050405020304" pitchFamily="18" charset="0"/>
                    <a:cs typeface="Times New Roman" panose="02020603050405020304" pitchFamily="18" charset="0"/>
                  </a:rPr>
                  <a:t> of the period. Hence, if the premium are paid annually, the NSP must be converted into the net annual level premium (NALP). It is calculated as:</a:t>
                </a:r>
              </a:p>
              <a:p>
                <a:pPr marL="0" indent="0" algn="just">
                  <a:buNone/>
                </a:pPr>
                <a:r>
                  <a:rPr lang="en-US" b="1" dirty="0" smtClean="0">
                    <a:latin typeface="Times New Roman" panose="02020603050405020304" pitchFamily="18" charset="0"/>
                    <a:cs typeface="Times New Roman" panose="02020603050405020304" pitchFamily="18" charset="0"/>
                  </a:rPr>
                  <a:t>Net Annual Level Premium = </a:t>
                </a:r>
                <a14:m>
                  <m:oMath xmlns:m="http://schemas.openxmlformats.org/officeDocument/2006/math">
                    <m:f>
                      <m:fPr>
                        <m:ctrlPr>
                          <a:rPr lang="en-US" b="1" i="1" smtClean="0">
                            <a:latin typeface="Cambria Math" panose="02040503050406030204" pitchFamily="18" charset="0"/>
                          </a:rPr>
                        </m:ctrlPr>
                      </m:fPr>
                      <m:num>
                        <m:r>
                          <a:rPr lang="en-US" b="1" i="1" smtClean="0">
                            <a:latin typeface="Cambria Math" panose="02040503050406030204" pitchFamily="18" charset="0"/>
                          </a:rPr>
                          <m:t>𝑵𝒆𝒕</m:t>
                        </m:r>
                        <m:r>
                          <a:rPr lang="en-US" b="1" i="1" smtClean="0">
                            <a:latin typeface="Cambria Math" panose="02040503050406030204" pitchFamily="18" charset="0"/>
                          </a:rPr>
                          <m:t> </m:t>
                        </m:r>
                        <m:r>
                          <a:rPr lang="en-US" b="1" i="1" smtClean="0">
                            <a:latin typeface="Cambria Math" panose="02040503050406030204" pitchFamily="18" charset="0"/>
                          </a:rPr>
                          <m:t>𝑺𝒊𝒏𝒈𝒍𝒆</m:t>
                        </m:r>
                        <m:r>
                          <a:rPr lang="en-US" b="1" i="1" smtClean="0">
                            <a:latin typeface="Cambria Math" panose="02040503050406030204" pitchFamily="18" charset="0"/>
                          </a:rPr>
                          <m:t> </m:t>
                        </m:r>
                        <m:r>
                          <a:rPr lang="en-US" b="1" i="1" smtClean="0">
                            <a:latin typeface="Cambria Math" panose="02040503050406030204" pitchFamily="18" charset="0"/>
                          </a:rPr>
                          <m:t>𝑷𝒓𝒆𝒎𝒊𝒖𝒎</m:t>
                        </m:r>
                      </m:num>
                      <m:den>
                        <m:r>
                          <a:rPr lang="en-US" b="1" i="1" smtClean="0">
                            <a:latin typeface="Cambria Math" panose="02040503050406030204" pitchFamily="18" charset="0"/>
                          </a:rPr>
                          <m:t>𝑷𝑽𝑳𝑺𝑫</m:t>
                        </m:r>
                        <m:r>
                          <a:rPr lang="en-US" b="1" i="1" smtClean="0">
                            <a:latin typeface="Cambria Math" panose="02040503050406030204" pitchFamily="18" charset="0"/>
                          </a:rPr>
                          <m:t>,</m:t>
                        </m:r>
                        <m:r>
                          <a:rPr lang="en-US" b="1" i="1" smtClean="0">
                            <a:latin typeface="Cambria Math" panose="02040503050406030204" pitchFamily="18" charset="0"/>
                          </a:rPr>
                          <m:t>𝒌</m:t>
                        </m:r>
                        <m:r>
                          <a:rPr lang="en-US" b="1" i="1" smtClean="0">
                            <a:latin typeface="Cambria Math" panose="02040503050406030204" pitchFamily="18" charset="0"/>
                          </a:rPr>
                          <m:t>,</m:t>
                        </m:r>
                        <m:r>
                          <a:rPr lang="en-US" b="1" i="1" smtClean="0">
                            <a:latin typeface="Cambria Math" panose="02040503050406030204" pitchFamily="18" charset="0"/>
                          </a:rPr>
                          <m:t>𝒏</m:t>
                        </m:r>
                      </m:den>
                    </m:f>
                  </m:oMath>
                </a14:m>
                <a:endParaRPr lang="en-US" b="1"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Where, </a:t>
                </a:r>
                <a:r>
                  <a:rPr lang="en-US" dirty="0" err="1" smtClean="0">
                    <a:latin typeface="Times New Roman" panose="02020603050405020304" pitchFamily="18" charset="0"/>
                    <a:cs typeface="Times New Roman" panose="02020603050405020304" pitchFamily="18" charset="0"/>
                  </a:rPr>
                  <a:t>PVLAD,k,n</a:t>
                </a:r>
                <a:r>
                  <a:rPr lang="en-US" dirty="0" smtClean="0">
                    <a:latin typeface="Times New Roman" panose="02020603050405020304" pitchFamily="18" charset="0"/>
                    <a:cs typeface="Times New Roman" panose="02020603050405020304" pitchFamily="18" charset="0"/>
                  </a:rPr>
                  <a:t> = Present Value of life annuity due at k Percent for n years.</a:t>
                </a:r>
              </a:p>
              <a:p>
                <a:pPr marL="0" indent="0" algn="just">
                  <a:buNone/>
                </a:pPr>
                <a:r>
                  <a:rPr lang="en-US" dirty="0" smtClean="0">
                    <a:latin typeface="Times New Roman" panose="02020603050405020304" pitchFamily="18" charset="0"/>
                    <a:cs typeface="Times New Roman" panose="02020603050405020304" pitchFamily="18" charset="0"/>
                  </a:rPr>
                  <a:t>Steps for calculation:</a:t>
                </a:r>
              </a:p>
              <a:p>
                <a:pPr marL="0" indent="0" algn="just">
                  <a:buNone/>
                </a:pPr>
                <a:r>
                  <a:rPr lang="en-US" b="1" dirty="0" smtClean="0">
                    <a:latin typeface="Times New Roman" panose="02020603050405020304" pitchFamily="18" charset="0"/>
                    <a:cs typeface="Times New Roman" panose="02020603050405020304" pitchFamily="18" charset="0"/>
                  </a:rPr>
                  <a:t>Step 1: Calculate the mortality rate at different period</a:t>
                </a:r>
              </a:p>
              <a:p>
                <a:pPr marL="0" indent="0" algn="just">
                  <a:buNone/>
                </a:pPr>
                <a:r>
                  <a:rPr lang="en-US" b="1" dirty="0" smtClean="0">
                    <a:latin typeface="Times New Roman" panose="02020603050405020304" pitchFamily="18" charset="0"/>
                    <a:cs typeface="Times New Roman" panose="02020603050405020304" pitchFamily="18" charset="0"/>
                  </a:rPr>
                  <a:t>Step 2: Calculate the survival rate at different period</a:t>
                </a:r>
              </a:p>
              <a:p>
                <a:pPr marL="0" indent="0" algn="just">
                  <a:buNone/>
                </a:pPr>
                <a:r>
                  <a:rPr lang="en-US" b="1" dirty="0" smtClean="0">
                    <a:latin typeface="Times New Roman" panose="02020603050405020304" pitchFamily="18" charset="0"/>
                    <a:cs typeface="Times New Roman" panose="02020603050405020304" pitchFamily="18" charset="0"/>
                  </a:rPr>
                  <a:t>Step 3 : Calculate the annual level premiu</a:t>
                </a:r>
                <a:r>
                  <a:rPr lang="en-US" b="1" dirty="0">
                    <a:latin typeface="Times New Roman" panose="02020603050405020304" pitchFamily="18" charset="0"/>
                    <a:cs typeface="Times New Roman" panose="02020603050405020304" pitchFamily="18" charset="0"/>
                  </a:rPr>
                  <a:t>m</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838200" y="484909"/>
                <a:ext cx="10515600" cy="5692054"/>
              </a:xfrm>
              <a:blipFill>
                <a:blip r:embed="rId2"/>
                <a:stretch>
                  <a:fillRect l="-1217" t="-1929" r="-1159"/>
                </a:stretch>
              </a:blipFill>
            </p:spPr>
            <p:txBody>
              <a:bodyPr/>
              <a:lstStyle/>
              <a:p>
                <a:r>
                  <a:rPr lang="en-US">
                    <a:noFill/>
                  </a:rPr>
                  <a:t> </a:t>
                </a:r>
              </a:p>
            </p:txBody>
          </p:sp>
        </mc:Fallback>
      </mc:AlternateContent>
    </p:spTree>
    <p:extLst>
      <p:ext uri="{BB962C8B-B14F-4D97-AF65-F5344CB8AC3E}">
        <p14:creationId xmlns:p14="http://schemas.microsoft.com/office/powerpoint/2010/main" val="3142433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345"/>
            <a:ext cx="10515600" cy="5733618"/>
          </a:xfrm>
        </p:spPr>
        <p:txBody>
          <a:bodyPr/>
          <a:lstStyle/>
          <a:p>
            <a:pPr marL="0" indent="0" algn="just">
              <a:buNone/>
            </a:pPr>
            <a:r>
              <a:rPr lang="en-US" b="1" dirty="0" smtClean="0">
                <a:solidFill>
                  <a:srgbClr val="FF0000"/>
                </a:solidFill>
                <a:latin typeface="Times New Roman" panose="02020603050405020304" pitchFamily="18" charset="0"/>
                <a:cs typeface="Times New Roman" panose="02020603050405020304" pitchFamily="18" charset="0"/>
              </a:rPr>
              <a:t>For Example: </a:t>
            </a:r>
            <a:r>
              <a:rPr lang="en-US" dirty="0" smtClean="0">
                <a:latin typeface="Times New Roman" panose="02020603050405020304" pitchFamily="18" charset="0"/>
                <a:cs typeface="Times New Roman" panose="02020603050405020304" pitchFamily="18" charset="0"/>
              </a:rPr>
              <a:t>Calculate the insurance premium for three year term insurance policy in the amount of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500,000 issued to a person aged 40 . Assume interest rate is 5% and consider the standard mortality table as follows:</a:t>
            </a:r>
          </a:p>
          <a:p>
            <a:pPr marL="0" indent="0">
              <a:buNone/>
            </a:pPr>
            <a:endParaRPr lang="en-US" dirty="0" smtClean="0"/>
          </a:p>
          <a:p>
            <a:pPr marL="0" indent="0">
              <a:buNone/>
            </a:pPr>
            <a:endParaRPr lang="en-US" dirty="0"/>
          </a:p>
          <a:p>
            <a:pPr marL="0" indent="0">
              <a:buNone/>
            </a:pPr>
            <a:endParaRPr lang="en-US" dirty="0"/>
          </a:p>
          <a:p>
            <a:pPr marL="0" indent="0">
              <a:buNone/>
            </a:pPr>
            <a:r>
              <a:rPr lang="en-US" dirty="0" smtClean="0">
                <a:latin typeface="Times New Roman" panose="02020603050405020304" pitchFamily="18" charset="0"/>
                <a:cs typeface="Times New Roman" panose="02020603050405020304" pitchFamily="18" charset="0"/>
              </a:rPr>
              <a:t>Solution:</a:t>
            </a:r>
          </a:p>
          <a:p>
            <a:pPr marL="0" indent="0">
              <a:buNone/>
            </a:pPr>
            <a:r>
              <a:rPr lang="en-US" b="1" dirty="0" smtClean="0">
                <a:latin typeface="Times New Roman" panose="02020603050405020304" pitchFamily="18" charset="0"/>
                <a:cs typeface="Times New Roman" panose="02020603050405020304" pitchFamily="18" charset="0"/>
              </a:rPr>
              <a:t>Step 1: Calculation of Net Single Premium</a:t>
            </a:r>
            <a:endParaRPr lang="en-US" b="1" dirty="0">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765652269"/>
              </p:ext>
            </p:extLst>
          </p:nvPr>
        </p:nvGraphicFramePr>
        <p:xfrm>
          <a:off x="838200" y="2008909"/>
          <a:ext cx="10383982" cy="1352550"/>
        </p:xfrm>
        <a:graphic>
          <a:graphicData uri="http://schemas.openxmlformats.org/drawingml/2006/table">
            <a:tbl>
              <a:tblPr firstRow="1" bandRow="1"/>
              <a:tblGrid>
                <a:gridCol w="2965317">
                  <a:extLst>
                    <a:ext uri="{9D8B030D-6E8A-4147-A177-3AD203B41FA5}">
                      <a16:colId xmlns:a16="http://schemas.microsoft.com/office/drawing/2014/main" val="2933147669"/>
                    </a:ext>
                  </a:extLst>
                </a:gridCol>
                <a:gridCol w="3464909">
                  <a:extLst>
                    <a:ext uri="{9D8B030D-6E8A-4147-A177-3AD203B41FA5}">
                      <a16:colId xmlns:a16="http://schemas.microsoft.com/office/drawing/2014/main" val="2700071216"/>
                    </a:ext>
                  </a:extLst>
                </a:gridCol>
                <a:gridCol w="3953756">
                  <a:extLst>
                    <a:ext uri="{9D8B030D-6E8A-4147-A177-3AD203B41FA5}">
                      <a16:colId xmlns:a16="http://schemas.microsoft.com/office/drawing/2014/main" val="1600361466"/>
                    </a:ext>
                  </a:extLst>
                </a:gridCol>
              </a:tblGrid>
              <a:tr h="409575">
                <a:tc>
                  <a:txBody>
                    <a:bodyPr/>
                    <a:lstStyle/>
                    <a:p>
                      <a:pPr algn="l" rtl="0" fontAlgn="t"/>
                      <a:r>
                        <a:rPr lang="en-US" sz="2000" b="1" u="none" strike="noStrike">
                          <a:effectLst/>
                          <a:latin typeface="Times New Roman" panose="02020603050405020304" pitchFamily="18" charset="0"/>
                          <a:cs typeface="Times New Roman" panose="02020603050405020304" pitchFamily="18" charset="0"/>
                        </a:rPr>
                        <a:t>Age at Beginning</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l" rtl="0" fontAlgn="t"/>
                      <a:r>
                        <a:rPr lang="en-US" sz="2000" b="1" u="none" strike="noStrike">
                          <a:effectLst/>
                          <a:latin typeface="Times New Roman" panose="02020603050405020304" pitchFamily="18" charset="0"/>
                          <a:cs typeface="Times New Roman" panose="02020603050405020304" pitchFamily="18" charset="0"/>
                        </a:rPr>
                        <a:t>Beginning of Designated year</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l" rtl="0" fontAlgn="t"/>
                      <a:r>
                        <a:rPr lang="en-US" sz="2000" b="1" u="none" strike="noStrike" dirty="0">
                          <a:effectLst/>
                          <a:latin typeface="Times New Roman" panose="02020603050405020304" pitchFamily="18" charset="0"/>
                          <a:cs typeface="Times New Roman" panose="02020603050405020304" pitchFamily="18" charset="0"/>
                        </a:rPr>
                        <a:t>No. Dying during designated year</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2120017906"/>
                  </a:ext>
                </a:extLst>
              </a:tr>
              <a:tr h="209550">
                <a:tc>
                  <a:txBody>
                    <a:bodyPr/>
                    <a:lstStyle/>
                    <a:p>
                      <a:pPr algn="ctr" rtl="0" fontAlgn="ctr"/>
                      <a:r>
                        <a:rPr lang="en-US" sz="2000" u="none" strike="noStrike" dirty="0">
                          <a:effectLst/>
                          <a:latin typeface="Times New Roman" panose="02020603050405020304" pitchFamily="18" charset="0"/>
                          <a:cs typeface="Times New Roman" panose="02020603050405020304" pitchFamily="18" charset="0"/>
                        </a:rPr>
                        <a:t>40</a:t>
                      </a:r>
                      <a:endParaRPr lang="en-US"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rtl="0" fontAlgn="ctr"/>
                      <a:r>
                        <a:rPr lang="en-US" sz="2000" u="none" strike="noStrike">
                          <a:effectLst/>
                          <a:latin typeface="Times New Roman" panose="02020603050405020304" pitchFamily="18" charset="0"/>
                          <a:cs typeface="Times New Roman" panose="02020603050405020304" pitchFamily="18" charset="0"/>
                        </a:rPr>
                        <a:t>9,075,554</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rtl="0" fontAlgn="ctr"/>
                      <a:r>
                        <a:rPr lang="en-US" sz="2000" u="none" strike="noStrike">
                          <a:effectLst/>
                          <a:latin typeface="Times New Roman" panose="02020603050405020304" pitchFamily="18" charset="0"/>
                          <a:cs typeface="Times New Roman" panose="02020603050405020304" pitchFamily="18" charset="0"/>
                        </a:rPr>
                        <a:t>52,090</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3572951569"/>
                  </a:ext>
                </a:extLst>
              </a:tr>
              <a:tr h="209550">
                <a:tc>
                  <a:txBody>
                    <a:bodyPr/>
                    <a:lstStyle/>
                    <a:p>
                      <a:pPr algn="ctr" rtl="0" fontAlgn="ctr"/>
                      <a:r>
                        <a:rPr lang="en-US" sz="2000" u="none" strike="noStrike">
                          <a:effectLst/>
                          <a:latin typeface="Times New Roman" panose="02020603050405020304" pitchFamily="18" charset="0"/>
                          <a:cs typeface="Times New Roman" panose="02020603050405020304" pitchFamily="18" charset="0"/>
                        </a:rPr>
                        <a:t>41</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rtl="0" fontAlgn="ctr"/>
                      <a:r>
                        <a:rPr lang="en-US" sz="2000" u="none" strike="noStrike">
                          <a:effectLst/>
                          <a:latin typeface="Times New Roman" panose="02020603050405020304" pitchFamily="18" charset="0"/>
                          <a:cs typeface="Times New Roman" panose="02020603050405020304" pitchFamily="18" charset="0"/>
                        </a:rPr>
                        <a:t>9,006,705</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rtl="0" fontAlgn="ctr"/>
                      <a:r>
                        <a:rPr lang="en-US" sz="2000" u="none" strike="noStrike">
                          <a:effectLst/>
                          <a:latin typeface="Times New Roman" panose="02020603050405020304" pitchFamily="18" charset="0"/>
                          <a:cs typeface="Times New Roman" panose="02020603050405020304" pitchFamily="18" charset="0"/>
                        </a:rPr>
                        <a:t>58,032</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529295263"/>
                  </a:ext>
                </a:extLst>
              </a:tr>
              <a:tr h="209550">
                <a:tc>
                  <a:txBody>
                    <a:bodyPr/>
                    <a:lstStyle/>
                    <a:p>
                      <a:pPr algn="ctr" rtl="0" fontAlgn="ctr"/>
                      <a:r>
                        <a:rPr lang="en-US" sz="2000" u="none" strike="noStrike">
                          <a:effectLst/>
                          <a:latin typeface="Times New Roman" panose="02020603050405020304" pitchFamily="18" charset="0"/>
                          <a:cs typeface="Times New Roman" panose="02020603050405020304" pitchFamily="18" charset="0"/>
                        </a:rPr>
                        <a:t>42</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rtl="0" fontAlgn="ctr"/>
                      <a:r>
                        <a:rPr lang="en-US" sz="2000" u="none" strike="noStrike" dirty="0">
                          <a:effectLst/>
                          <a:latin typeface="Times New Roman" panose="02020603050405020304" pitchFamily="18" charset="0"/>
                          <a:cs typeface="Times New Roman" panose="02020603050405020304" pitchFamily="18" charset="0"/>
                        </a:rPr>
                        <a:t>8,920,611</a:t>
                      </a:r>
                      <a:endParaRPr lang="en-US"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rtl="0" fontAlgn="ctr"/>
                      <a:r>
                        <a:rPr lang="en-US" sz="2000" u="none" strike="noStrike" dirty="0">
                          <a:effectLst/>
                          <a:latin typeface="Times New Roman" panose="02020603050405020304" pitchFamily="18" charset="0"/>
                          <a:cs typeface="Times New Roman" panose="02020603050405020304" pitchFamily="18" charset="0"/>
                        </a:rPr>
                        <a:t>60,116</a:t>
                      </a:r>
                      <a:endParaRPr lang="en-US"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570511197"/>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784162334"/>
              </p:ext>
            </p:extLst>
          </p:nvPr>
        </p:nvGraphicFramePr>
        <p:xfrm>
          <a:off x="942108" y="4702320"/>
          <a:ext cx="10280073" cy="2190750"/>
        </p:xfrm>
        <a:graphic>
          <a:graphicData uri="http://schemas.openxmlformats.org/drawingml/2006/table">
            <a:tbl>
              <a:tblPr firstRow="1" bandRow="1"/>
              <a:tblGrid>
                <a:gridCol w="1061169">
                  <a:extLst>
                    <a:ext uri="{9D8B030D-6E8A-4147-A177-3AD203B41FA5}">
                      <a16:colId xmlns:a16="http://schemas.microsoft.com/office/drawing/2014/main" val="3475497540"/>
                    </a:ext>
                  </a:extLst>
                </a:gridCol>
                <a:gridCol w="2374759">
                  <a:extLst>
                    <a:ext uri="{9D8B030D-6E8A-4147-A177-3AD203B41FA5}">
                      <a16:colId xmlns:a16="http://schemas.microsoft.com/office/drawing/2014/main" val="999861283"/>
                    </a:ext>
                  </a:extLst>
                </a:gridCol>
                <a:gridCol w="2937164">
                  <a:extLst>
                    <a:ext uri="{9D8B030D-6E8A-4147-A177-3AD203B41FA5}">
                      <a16:colId xmlns:a16="http://schemas.microsoft.com/office/drawing/2014/main" val="1475913657"/>
                    </a:ext>
                  </a:extLst>
                </a:gridCol>
                <a:gridCol w="2660073">
                  <a:extLst>
                    <a:ext uri="{9D8B030D-6E8A-4147-A177-3AD203B41FA5}">
                      <a16:colId xmlns:a16="http://schemas.microsoft.com/office/drawing/2014/main" val="815985452"/>
                    </a:ext>
                  </a:extLst>
                </a:gridCol>
                <a:gridCol w="1246908">
                  <a:extLst>
                    <a:ext uri="{9D8B030D-6E8A-4147-A177-3AD203B41FA5}">
                      <a16:colId xmlns:a16="http://schemas.microsoft.com/office/drawing/2014/main" val="3942165625"/>
                    </a:ext>
                  </a:extLst>
                </a:gridCol>
              </a:tblGrid>
              <a:tr h="558136">
                <a:tc>
                  <a:txBody>
                    <a:bodyPr/>
                    <a:lstStyle/>
                    <a:p>
                      <a:pPr algn="l" rtl="0" fontAlgn="t"/>
                      <a:r>
                        <a:rPr lang="en-US" sz="2000" b="1" u="none" strike="noStrike">
                          <a:effectLst/>
                          <a:latin typeface="Times New Roman" panose="02020603050405020304" pitchFamily="18" charset="0"/>
                          <a:cs typeface="Times New Roman" panose="02020603050405020304" pitchFamily="18" charset="0"/>
                        </a:rPr>
                        <a:t>Age </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l" rtl="0" fontAlgn="t"/>
                      <a:r>
                        <a:rPr lang="en-US" sz="2000" b="1" u="none" strike="noStrike">
                          <a:effectLst/>
                          <a:latin typeface="Times New Roman" panose="02020603050405020304" pitchFamily="18" charset="0"/>
                          <a:cs typeface="Times New Roman" panose="02020603050405020304" pitchFamily="18" charset="0"/>
                        </a:rPr>
                        <a:t>Mortality rate (Mt)</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l" rtl="0" fontAlgn="t"/>
                      <a:r>
                        <a:rPr lang="en-US" sz="2000" b="1" u="none" strike="noStrike">
                          <a:effectLst/>
                          <a:latin typeface="Times New Roman" panose="02020603050405020304" pitchFamily="18" charset="0"/>
                          <a:cs typeface="Times New Roman" panose="02020603050405020304" pitchFamily="18" charset="0"/>
                        </a:rPr>
                        <a:t>Amount of In surance</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l" rtl="0" fontAlgn="t"/>
                      <a:r>
                        <a:rPr lang="en-US" sz="2000" b="1" u="none" strike="noStrike">
                          <a:effectLst/>
                          <a:latin typeface="Times New Roman" panose="02020603050405020304" pitchFamily="18" charset="0"/>
                          <a:cs typeface="Times New Roman" panose="02020603050405020304" pitchFamily="18" charset="0"/>
                        </a:rPr>
                        <a:t>PVIF,k,n</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l" rtl="0" fontAlgn="t"/>
                      <a:r>
                        <a:rPr lang="en-US" sz="2000" b="1" u="none" strike="noStrike">
                          <a:effectLst/>
                          <a:latin typeface="Times New Roman" panose="02020603050405020304" pitchFamily="18" charset="0"/>
                          <a:cs typeface="Times New Roman" panose="02020603050405020304" pitchFamily="18" charset="0"/>
                        </a:rPr>
                        <a:t>Insurance Cost</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4072038744"/>
                  </a:ext>
                </a:extLst>
              </a:tr>
              <a:tr h="285558">
                <a:tc>
                  <a:txBody>
                    <a:bodyPr/>
                    <a:lstStyle/>
                    <a:p>
                      <a:pPr algn="ctr" fontAlgn="b"/>
                      <a:r>
                        <a:rPr lang="en-US" sz="2000" b="1" u="none" strike="noStrike">
                          <a:effectLst/>
                          <a:latin typeface="Times New Roman" panose="02020603050405020304" pitchFamily="18" charset="0"/>
                          <a:cs typeface="Times New Roman" panose="02020603050405020304" pitchFamily="18" charset="0"/>
                        </a:rPr>
                        <a:t>1</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a:effectLst/>
                          <a:latin typeface="Times New Roman" panose="02020603050405020304" pitchFamily="18" charset="0"/>
                          <a:cs typeface="Times New Roman" panose="02020603050405020304" pitchFamily="18" charset="0"/>
                        </a:rPr>
                        <a:t>2</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a:effectLst/>
                          <a:latin typeface="Times New Roman" panose="02020603050405020304" pitchFamily="18" charset="0"/>
                          <a:cs typeface="Times New Roman" panose="02020603050405020304" pitchFamily="18" charset="0"/>
                        </a:rPr>
                        <a:t>3</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a:effectLst/>
                          <a:latin typeface="Times New Roman" panose="02020603050405020304" pitchFamily="18" charset="0"/>
                          <a:cs typeface="Times New Roman" panose="02020603050405020304" pitchFamily="18" charset="0"/>
                        </a:rPr>
                        <a:t>4</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5 = 2*3*4</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973092207"/>
                  </a:ext>
                </a:extLst>
              </a:tr>
              <a:tr h="285558">
                <a:tc>
                  <a:txBody>
                    <a:bodyPr/>
                    <a:lstStyle/>
                    <a:p>
                      <a:pPr algn="r" fontAlgn="b"/>
                      <a:r>
                        <a:rPr lang="en-US" sz="2000" u="none" strike="noStrike">
                          <a:effectLst/>
                        </a:rPr>
                        <a:t>40</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rPr>
                        <a:t> 52090/9075554 </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rPr>
                        <a:t>                        500,000.00 </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rPr>
                        <a:t>PVIF, 5%,1 year = 0.9524</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000" u="none" strike="noStrike">
                          <a:effectLst/>
                        </a:rPr>
                        <a:t>2733.388</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628763392"/>
                  </a:ext>
                </a:extLst>
              </a:tr>
              <a:tr h="285558">
                <a:tc>
                  <a:txBody>
                    <a:bodyPr/>
                    <a:lstStyle/>
                    <a:p>
                      <a:pPr algn="r" fontAlgn="b"/>
                      <a:r>
                        <a:rPr lang="en-US" sz="2000" u="none" strike="noStrike">
                          <a:effectLst/>
                        </a:rPr>
                        <a:t>41</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rPr>
                        <a:t> 58032/9006705 </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rPr>
                        <a:t>                        500,000.00 </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rPr>
                        <a:t>PVIF, 5%,2 year = 0.9070</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000" u="none" strike="noStrike">
                          <a:effectLst/>
                        </a:rPr>
                        <a:t>2920.54</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420494484"/>
                  </a:ext>
                </a:extLst>
              </a:tr>
              <a:tr h="259598">
                <a:tc>
                  <a:txBody>
                    <a:bodyPr/>
                    <a:lstStyle/>
                    <a:p>
                      <a:pPr algn="r" fontAlgn="b"/>
                      <a:r>
                        <a:rPr lang="en-US" sz="2000" u="none" strike="noStrike">
                          <a:effectLst/>
                        </a:rPr>
                        <a:t>42</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rPr>
                        <a:t> 60116/8920611 </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rPr>
                        <a:t>                        500,000.00 </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rPr>
                        <a:t>PVIF, 5%,3 year = 0.8638</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000" u="none" strike="noStrike">
                          <a:effectLst/>
                        </a:rPr>
                        <a:t>2911.006</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684803668"/>
                  </a:ext>
                </a:extLst>
              </a:tr>
              <a:tr h="259598">
                <a:tc>
                  <a:txBody>
                    <a:bodyPr/>
                    <a:lstStyle/>
                    <a:p>
                      <a:pPr algn="l" fontAlgn="b"/>
                      <a:r>
                        <a:rPr lang="en-US" sz="2000" u="none" strike="noStrike">
                          <a:effectLst/>
                        </a:rPr>
                        <a:t> </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rPr>
                        <a:t> </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rPr>
                        <a:t> </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b="1" u="none" strike="noStrike">
                          <a:effectLst/>
                        </a:rPr>
                        <a:t>Total</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000" b="1" u="none" strike="noStrike" dirty="0">
                          <a:effectLst/>
                        </a:rPr>
                        <a:t>8564.93</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010799561"/>
                  </a:ext>
                </a:extLst>
              </a:tr>
            </a:tbl>
          </a:graphicData>
        </a:graphic>
      </p:graphicFrame>
    </p:spTree>
    <p:extLst>
      <p:ext uri="{BB962C8B-B14F-4D97-AF65-F5344CB8AC3E}">
        <p14:creationId xmlns:p14="http://schemas.microsoft.com/office/powerpoint/2010/main" val="184633412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838200" y="415636"/>
                <a:ext cx="10515600" cy="5761327"/>
              </a:xfrm>
            </p:spPr>
            <p:txBody>
              <a:bodyPr/>
              <a:lstStyle/>
              <a:p>
                <a:pPr marL="0" indent="0">
                  <a:buNone/>
                </a:pPr>
                <a:r>
                  <a:rPr lang="en-US" dirty="0" smtClean="0">
                    <a:latin typeface="Times New Roman" panose="02020603050405020304" pitchFamily="18" charset="0"/>
                    <a:cs typeface="Times New Roman" panose="02020603050405020304" pitchFamily="18" charset="0"/>
                  </a:rPr>
                  <a:t>Step 2: Calculate the present value of life annuity due ( PVLAD)</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Step 3: Calculate Net Annual Level Premium (NALP)</a:t>
                </a:r>
              </a:p>
              <a:p>
                <a:pPr marL="0" indent="0">
                  <a:buNone/>
                </a:pPr>
                <a:r>
                  <a:rPr lang="en-US" b="1" dirty="0">
                    <a:latin typeface="Times New Roman" panose="02020603050405020304" pitchFamily="18" charset="0"/>
                    <a:cs typeface="Times New Roman" panose="02020603050405020304" pitchFamily="18" charset="0"/>
                  </a:rPr>
                  <a:t>Net Annual Level Premium = </a:t>
                </a:r>
                <a14:m>
                  <m:oMath xmlns:m="http://schemas.openxmlformats.org/officeDocument/2006/math">
                    <m:f>
                      <m:fPr>
                        <m:ctrlPr>
                          <a:rPr lang="en-US" b="1" i="1">
                            <a:latin typeface="Cambria Math" panose="02040503050406030204" pitchFamily="18" charset="0"/>
                          </a:rPr>
                        </m:ctrlPr>
                      </m:fPr>
                      <m:num>
                        <m:r>
                          <a:rPr lang="en-US" b="1" i="1">
                            <a:latin typeface="Cambria Math" panose="02040503050406030204" pitchFamily="18" charset="0"/>
                          </a:rPr>
                          <m:t>𝑵𝒆𝒕</m:t>
                        </m:r>
                        <m:r>
                          <a:rPr lang="en-US" b="1" i="1">
                            <a:latin typeface="Cambria Math" panose="02040503050406030204" pitchFamily="18" charset="0"/>
                          </a:rPr>
                          <m:t> </m:t>
                        </m:r>
                        <m:r>
                          <a:rPr lang="en-US" b="1" i="1">
                            <a:latin typeface="Cambria Math" panose="02040503050406030204" pitchFamily="18" charset="0"/>
                          </a:rPr>
                          <m:t>𝑺𝒊𝒏𝒈𝒍𝒆</m:t>
                        </m:r>
                        <m:r>
                          <a:rPr lang="en-US" b="1" i="1">
                            <a:latin typeface="Cambria Math" panose="02040503050406030204" pitchFamily="18" charset="0"/>
                          </a:rPr>
                          <m:t> </m:t>
                        </m:r>
                        <m:r>
                          <a:rPr lang="en-US" b="1" i="1">
                            <a:latin typeface="Cambria Math" panose="02040503050406030204" pitchFamily="18" charset="0"/>
                          </a:rPr>
                          <m:t>𝑷𝒓𝒆𝒎𝒊𝒖𝒎</m:t>
                        </m:r>
                      </m:num>
                      <m:den>
                        <m:r>
                          <a:rPr lang="en-US" b="1" i="1">
                            <a:latin typeface="Cambria Math" panose="02040503050406030204" pitchFamily="18" charset="0"/>
                          </a:rPr>
                          <m:t>𝑷𝑽𝑳𝑺𝑫</m:t>
                        </m:r>
                        <m:r>
                          <a:rPr lang="en-US" b="1" i="1">
                            <a:latin typeface="Cambria Math" panose="02040503050406030204" pitchFamily="18" charset="0"/>
                          </a:rPr>
                          <m:t>,</m:t>
                        </m:r>
                        <m:r>
                          <a:rPr lang="en-US" b="1" i="1">
                            <a:latin typeface="Cambria Math" panose="02040503050406030204" pitchFamily="18" charset="0"/>
                          </a:rPr>
                          <m:t>𝒌</m:t>
                        </m:r>
                        <m:r>
                          <a:rPr lang="en-US" b="1" i="1">
                            <a:latin typeface="Cambria Math" panose="02040503050406030204" pitchFamily="18" charset="0"/>
                          </a:rPr>
                          <m:t>,</m:t>
                        </m:r>
                        <m:r>
                          <a:rPr lang="en-US" b="1" i="1">
                            <a:latin typeface="Cambria Math" panose="02040503050406030204" pitchFamily="18" charset="0"/>
                          </a:rPr>
                          <m:t>𝒏</m:t>
                        </m:r>
                      </m:den>
                    </m:f>
                  </m:oMath>
                </a14:m>
                <a:endParaRPr lang="en-US"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14:m>
                  <m:oMath xmlns:m="http://schemas.openxmlformats.org/officeDocument/2006/math">
                    <m:f>
                      <m:fPr>
                        <m:ctrlPr>
                          <a:rPr lang="en-US" b="1" i="1">
                            <a:latin typeface="Cambria Math" panose="02040503050406030204" pitchFamily="18" charset="0"/>
                          </a:rPr>
                        </m:ctrlPr>
                      </m:fPr>
                      <m:num>
                        <m:r>
                          <a:rPr lang="en-US" b="1" i="1" smtClean="0">
                            <a:latin typeface="Cambria Math" panose="02040503050406030204" pitchFamily="18" charset="0"/>
                          </a:rPr>
                          <m:t>𝟖𝟓𝟔𝟒</m:t>
                        </m:r>
                        <m:r>
                          <a:rPr lang="en-US" b="1" i="1" smtClean="0">
                            <a:latin typeface="Cambria Math" panose="02040503050406030204" pitchFamily="18" charset="0"/>
                          </a:rPr>
                          <m:t>.</m:t>
                        </m:r>
                        <m:r>
                          <a:rPr lang="en-US" b="1" i="1" smtClean="0">
                            <a:latin typeface="Cambria Math" panose="02040503050406030204" pitchFamily="18" charset="0"/>
                          </a:rPr>
                          <m:t>𝟗𝟑𝟒</m:t>
                        </m:r>
                      </m:num>
                      <m:den>
                        <m:r>
                          <a:rPr lang="en-US" b="1" i="1" smtClean="0">
                            <a:latin typeface="Cambria Math" panose="02040503050406030204" pitchFamily="18" charset="0"/>
                          </a:rPr>
                          <m:t>𝟐</m:t>
                        </m:r>
                        <m:r>
                          <a:rPr lang="en-US" b="1" i="1" smtClean="0">
                            <a:latin typeface="Cambria Math" panose="02040503050406030204" pitchFamily="18" charset="0"/>
                          </a:rPr>
                          <m:t>.</m:t>
                        </m:r>
                        <m:r>
                          <a:rPr lang="en-US" b="1" i="1" smtClean="0">
                            <a:latin typeface="Cambria Math" panose="02040503050406030204" pitchFamily="18" charset="0"/>
                          </a:rPr>
                          <m:t>𝟕𝟓𝟕𝟓</m:t>
                        </m:r>
                      </m:den>
                    </m:f>
                  </m:oMath>
                </a14:m>
                <a:r>
                  <a:rPr lang="en-US" dirty="0" smtClean="0">
                    <a:latin typeface="Times New Roman" panose="02020603050405020304" pitchFamily="18" charset="0"/>
                    <a:cs typeface="Times New Roman" panose="02020603050405020304" pitchFamily="18" charset="0"/>
                  </a:rPr>
                  <a:t> 	=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3106.0504</a:t>
                </a:r>
              </a:p>
              <a:p>
                <a:pPr marL="0" indent="0">
                  <a:buNone/>
                </a:pPr>
                <a:r>
                  <a:rPr lang="en-US" dirty="0" smtClean="0">
                    <a:latin typeface="Times New Roman" panose="02020603050405020304" pitchFamily="18" charset="0"/>
                    <a:cs typeface="Times New Roman" panose="02020603050405020304" pitchFamily="18" charset="0"/>
                  </a:rPr>
                  <a:t>Therefore, a policyholder can pay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3106.0504 per year for 3 years instead of paying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8564.934 as a single payment at the beginning of the year. </a:t>
                </a:r>
              </a:p>
              <a:p>
                <a:pPr marL="0" indent="0">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838200" y="415636"/>
                <a:ext cx="10515600" cy="5761327"/>
              </a:xfrm>
              <a:blipFill>
                <a:blip r:embed="rId2"/>
                <a:stretch>
                  <a:fillRect l="-1217" t="-1799" b="-2222"/>
                </a:stretch>
              </a:blipFill>
            </p:spPr>
            <p:txBody>
              <a:bodyPr/>
              <a:lstStyle/>
              <a:p>
                <a:r>
                  <a:rPr lang="en-US">
                    <a:noFill/>
                  </a:rPr>
                  <a:t> </a:t>
                </a:r>
              </a:p>
            </p:txBody>
          </p:sp>
        </mc:Fallback>
      </mc:AlternateContent>
      <p:graphicFrame>
        <p:nvGraphicFramePr>
          <p:cNvPr id="4" name="Table 3"/>
          <p:cNvGraphicFramePr>
            <a:graphicFrameLocks noGrp="1"/>
          </p:cNvGraphicFramePr>
          <p:nvPr>
            <p:extLst>
              <p:ext uri="{D42A27DB-BD31-4B8C-83A1-F6EECF244321}">
                <p14:modId xmlns:p14="http://schemas.microsoft.com/office/powerpoint/2010/main" val="746585373"/>
              </p:ext>
            </p:extLst>
          </p:nvPr>
        </p:nvGraphicFramePr>
        <p:xfrm>
          <a:off x="1025237" y="955960"/>
          <a:ext cx="10328562" cy="1885950"/>
        </p:xfrm>
        <a:graphic>
          <a:graphicData uri="http://schemas.openxmlformats.org/drawingml/2006/table">
            <a:tbl>
              <a:tblPr firstRow="1" bandRow="1"/>
              <a:tblGrid>
                <a:gridCol w="1188899">
                  <a:extLst>
                    <a:ext uri="{9D8B030D-6E8A-4147-A177-3AD203B41FA5}">
                      <a16:colId xmlns:a16="http://schemas.microsoft.com/office/drawing/2014/main" val="3127246778"/>
                    </a:ext>
                  </a:extLst>
                </a:gridCol>
                <a:gridCol w="3096092">
                  <a:extLst>
                    <a:ext uri="{9D8B030D-6E8A-4147-A177-3AD203B41FA5}">
                      <a16:colId xmlns:a16="http://schemas.microsoft.com/office/drawing/2014/main" val="3320154485"/>
                    </a:ext>
                  </a:extLst>
                </a:gridCol>
                <a:gridCol w="3145629">
                  <a:extLst>
                    <a:ext uri="{9D8B030D-6E8A-4147-A177-3AD203B41FA5}">
                      <a16:colId xmlns:a16="http://schemas.microsoft.com/office/drawing/2014/main" val="259791507"/>
                    </a:ext>
                  </a:extLst>
                </a:gridCol>
                <a:gridCol w="2897942">
                  <a:extLst>
                    <a:ext uri="{9D8B030D-6E8A-4147-A177-3AD203B41FA5}">
                      <a16:colId xmlns:a16="http://schemas.microsoft.com/office/drawing/2014/main" val="3900038055"/>
                    </a:ext>
                  </a:extLst>
                </a:gridCol>
              </a:tblGrid>
              <a:tr h="295564">
                <a:tc>
                  <a:txBody>
                    <a:bodyPr/>
                    <a:lstStyle/>
                    <a:p>
                      <a:pPr algn="ctr" fontAlgn="b"/>
                      <a:r>
                        <a:rPr lang="en-US" sz="2000" b="1" u="none" strike="noStrike">
                          <a:effectLst/>
                          <a:latin typeface="Times New Roman" panose="02020603050405020304" pitchFamily="18" charset="0"/>
                          <a:cs typeface="Times New Roman" panose="02020603050405020304" pitchFamily="18" charset="0"/>
                        </a:rPr>
                        <a:t>Age</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a:effectLst/>
                          <a:latin typeface="Times New Roman" panose="02020603050405020304" pitchFamily="18" charset="0"/>
                          <a:cs typeface="Times New Roman" panose="02020603050405020304" pitchFamily="18" charset="0"/>
                        </a:rPr>
                        <a:t>Survival rate</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PVIF, k,n-1</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Product</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271286156"/>
                  </a:ext>
                </a:extLst>
              </a:tr>
              <a:tr h="295564">
                <a:tc>
                  <a:txBody>
                    <a:bodyPr/>
                    <a:lstStyle/>
                    <a:p>
                      <a:pPr algn="ctr" fontAlgn="b"/>
                      <a:r>
                        <a:rPr lang="en-US" sz="2000" b="0" i="0" u="none" strike="noStrike" dirty="0" smtClean="0">
                          <a:solidFill>
                            <a:schemeClr val="tx1"/>
                          </a:solidFill>
                          <a:effectLst/>
                          <a:latin typeface="Times New Roman" panose="02020603050405020304" pitchFamily="18" charset="0"/>
                          <a:cs typeface="Times New Roman" panose="02020603050405020304" pitchFamily="18" charset="0"/>
                        </a:rPr>
                        <a:t>I</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0" i="0" u="none" strike="noStrike" dirty="0" smtClean="0">
                          <a:solidFill>
                            <a:schemeClr val="tx1"/>
                          </a:solidFill>
                          <a:effectLst/>
                          <a:latin typeface="Times New Roman" panose="02020603050405020304" pitchFamily="18" charset="0"/>
                          <a:cs typeface="Times New Roman" panose="02020603050405020304" pitchFamily="18" charset="0"/>
                        </a:rPr>
                        <a:t>II</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0" i="0" u="none" strike="noStrike" dirty="0" smtClean="0">
                          <a:solidFill>
                            <a:schemeClr val="tx1"/>
                          </a:solidFill>
                          <a:effectLst/>
                          <a:latin typeface="Times New Roman" panose="02020603050405020304" pitchFamily="18" charset="0"/>
                          <a:cs typeface="Times New Roman" panose="02020603050405020304" pitchFamily="18" charset="0"/>
                        </a:rPr>
                        <a:t>III</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u="none" strike="noStrike" dirty="0" smtClean="0">
                          <a:effectLst/>
                          <a:latin typeface="Times New Roman" panose="02020603050405020304" pitchFamily="18" charset="0"/>
                          <a:cs typeface="Times New Roman" panose="02020603050405020304" pitchFamily="18" charset="0"/>
                        </a:rPr>
                        <a:t>IV </a:t>
                      </a:r>
                      <a:r>
                        <a:rPr lang="en-US" sz="2000" u="none" strike="noStrike" dirty="0">
                          <a:effectLst/>
                          <a:latin typeface="Times New Roman" panose="02020603050405020304" pitchFamily="18" charset="0"/>
                          <a:cs typeface="Times New Roman" panose="02020603050405020304" pitchFamily="18" charset="0"/>
                        </a:rPr>
                        <a:t>= </a:t>
                      </a:r>
                      <a:r>
                        <a:rPr lang="en-US" sz="2000" u="none" strike="noStrike" dirty="0" smtClean="0">
                          <a:effectLst/>
                          <a:latin typeface="Times New Roman" panose="02020603050405020304" pitchFamily="18" charset="0"/>
                          <a:cs typeface="Times New Roman" panose="02020603050405020304" pitchFamily="18" charset="0"/>
                        </a:rPr>
                        <a:t>II*III</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052364926"/>
                  </a:ext>
                </a:extLst>
              </a:tr>
              <a:tr h="295564">
                <a:tc>
                  <a:txBody>
                    <a:bodyPr/>
                    <a:lstStyle/>
                    <a:p>
                      <a:pPr algn="ctr" fontAlgn="b"/>
                      <a:r>
                        <a:rPr lang="en-US" sz="2000" u="none" strike="noStrike">
                          <a:effectLst/>
                          <a:latin typeface="Times New Roman" panose="02020603050405020304" pitchFamily="18" charset="0"/>
                          <a:cs typeface="Times New Roman" panose="02020603050405020304" pitchFamily="18" charset="0"/>
                        </a:rPr>
                        <a:t>0</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latin typeface="Times New Roman" panose="02020603050405020304" pitchFamily="18" charset="0"/>
                          <a:cs typeface="Times New Roman" panose="02020603050405020304" pitchFamily="18" charset="0"/>
                        </a:rPr>
                        <a:t>9075554/9075554=1</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latin typeface="Times New Roman" panose="02020603050405020304" pitchFamily="18" charset="0"/>
                          <a:cs typeface="Times New Roman" panose="02020603050405020304" pitchFamily="18" charset="0"/>
                        </a:rPr>
                        <a:t>PVIF, 5%,1-1 yrs = 1</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000" u="none" strike="noStrike">
                          <a:effectLst/>
                          <a:latin typeface="Times New Roman" panose="02020603050405020304" pitchFamily="18" charset="0"/>
                          <a:cs typeface="Times New Roman" panose="02020603050405020304" pitchFamily="18" charset="0"/>
                        </a:rPr>
                        <a:t>1</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324797582"/>
                  </a:ext>
                </a:extLst>
              </a:tr>
              <a:tr h="295564">
                <a:tc>
                  <a:txBody>
                    <a:bodyPr/>
                    <a:lstStyle/>
                    <a:p>
                      <a:pPr algn="ctr" fontAlgn="b"/>
                      <a:r>
                        <a:rPr lang="en-US" sz="2000" u="none" strike="noStrike">
                          <a:effectLst/>
                          <a:latin typeface="Times New Roman" panose="02020603050405020304" pitchFamily="18" charset="0"/>
                          <a:cs typeface="Times New Roman" panose="02020603050405020304" pitchFamily="18" charset="0"/>
                        </a:rPr>
                        <a:t>1</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latin typeface="Times New Roman" panose="02020603050405020304" pitchFamily="18" charset="0"/>
                          <a:cs typeface="Times New Roman" panose="02020603050405020304" pitchFamily="18" charset="0"/>
                        </a:rPr>
                        <a:t>9006705/9075554 = 0.9924</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latin typeface="Times New Roman" panose="02020603050405020304" pitchFamily="18" charset="0"/>
                          <a:cs typeface="Times New Roman" panose="02020603050405020304" pitchFamily="18" charset="0"/>
                        </a:rPr>
                        <a:t>PVIF,5%,2-1 yrs = 0.9524</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000" u="none" strike="noStrike">
                          <a:effectLst/>
                          <a:latin typeface="Times New Roman" panose="02020603050405020304" pitchFamily="18" charset="0"/>
                          <a:cs typeface="Times New Roman" panose="02020603050405020304" pitchFamily="18" charset="0"/>
                        </a:rPr>
                        <a:t>0.9452</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076779160"/>
                  </a:ext>
                </a:extLst>
              </a:tr>
              <a:tr h="295564">
                <a:tc>
                  <a:txBody>
                    <a:bodyPr/>
                    <a:lstStyle/>
                    <a:p>
                      <a:pPr algn="ctr" fontAlgn="b"/>
                      <a:r>
                        <a:rPr lang="en-US" sz="2000" u="none" strike="noStrike" dirty="0">
                          <a:effectLst/>
                          <a:latin typeface="Times New Roman" panose="02020603050405020304" pitchFamily="18" charset="0"/>
                          <a:cs typeface="Times New Roman" panose="02020603050405020304" pitchFamily="18" charset="0"/>
                        </a:rPr>
                        <a:t>2</a:t>
                      </a:r>
                      <a:endParaRPr lang="en-US"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latin typeface="Times New Roman" panose="02020603050405020304" pitchFamily="18" charset="0"/>
                          <a:cs typeface="Times New Roman" panose="02020603050405020304" pitchFamily="18" charset="0"/>
                        </a:rPr>
                        <a:t>8920311/9075554 = 0.9829</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latin typeface="Times New Roman" panose="02020603050405020304" pitchFamily="18" charset="0"/>
                          <a:cs typeface="Times New Roman" panose="02020603050405020304" pitchFamily="18" charset="0"/>
                        </a:rPr>
                        <a:t>PVIF, 5%,3-1 yrs = 0.8264</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000" u="none" strike="noStrike">
                          <a:effectLst/>
                          <a:latin typeface="Times New Roman" panose="02020603050405020304" pitchFamily="18" charset="0"/>
                          <a:cs typeface="Times New Roman" panose="02020603050405020304" pitchFamily="18" charset="0"/>
                        </a:rPr>
                        <a:t>0.8123</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255945330"/>
                  </a:ext>
                </a:extLst>
              </a:tr>
              <a:tr h="295564">
                <a:tc>
                  <a:txBody>
                    <a:bodyPr/>
                    <a:lstStyle/>
                    <a:p>
                      <a:pPr algn="l" fontAlgn="b"/>
                      <a:r>
                        <a:rPr lang="en-US" sz="2000" u="none" strike="noStrike" dirty="0">
                          <a:effectLst/>
                          <a:latin typeface="Times New Roman" panose="02020603050405020304" pitchFamily="18" charset="0"/>
                          <a:cs typeface="Times New Roman" panose="02020603050405020304" pitchFamily="18" charset="0"/>
                        </a:rPr>
                        <a:t> </a:t>
                      </a:r>
                      <a:endParaRPr lang="en-US"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u="none" strike="noStrike">
                          <a:effectLst/>
                          <a:latin typeface="Times New Roman" panose="02020603050405020304" pitchFamily="18" charset="0"/>
                          <a:cs typeface="Times New Roman" panose="02020603050405020304" pitchFamily="18" charset="0"/>
                        </a:rPr>
                        <a:t> </a:t>
                      </a:r>
                      <a:endParaRPr lang="en-US" sz="20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2000" b="1" u="none" strike="noStrike">
                          <a:effectLst/>
                          <a:latin typeface="Times New Roman" panose="02020603050405020304" pitchFamily="18" charset="0"/>
                          <a:cs typeface="Times New Roman" panose="02020603050405020304" pitchFamily="18" charset="0"/>
                        </a:rPr>
                        <a:t>PVLAD</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2000" b="1" u="none" strike="noStrike" dirty="0">
                          <a:effectLst/>
                          <a:latin typeface="Times New Roman" panose="02020603050405020304" pitchFamily="18" charset="0"/>
                          <a:cs typeface="Times New Roman" panose="02020603050405020304" pitchFamily="18" charset="0"/>
                        </a:rPr>
                        <a:t>2.7575</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476076055"/>
                  </a:ext>
                </a:extLst>
              </a:tr>
            </a:tbl>
          </a:graphicData>
        </a:graphic>
      </p:graphicFrame>
    </p:spTree>
    <p:extLst>
      <p:ext uri="{BB962C8B-B14F-4D97-AF65-F5344CB8AC3E}">
        <p14:creationId xmlns:p14="http://schemas.microsoft.com/office/powerpoint/2010/main" val="46400311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0839"/>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Progress of Life Insurance In Nepal</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91490"/>
            <a:ext cx="10515600" cy="5458691"/>
          </a:xfrm>
        </p:spPr>
        <p:txBody>
          <a:bodyPr>
            <a:normAutofit fontScale="92500" lnSpcReduction="10000"/>
          </a:bodyPr>
          <a:lstStyle/>
          <a:p>
            <a:pPr algn="just"/>
            <a:r>
              <a:rPr lang="en-US" dirty="0" smtClean="0">
                <a:latin typeface="Times New Roman" panose="02020603050405020304" pitchFamily="18" charset="0"/>
                <a:cs typeface="Times New Roman" panose="02020603050405020304" pitchFamily="18" charset="0"/>
              </a:rPr>
              <a:t>The life insurance in Nepal has made  a significant progress over the past decades, evolving from small sector to a growing and competitive market. </a:t>
            </a:r>
          </a:p>
          <a:p>
            <a:pPr algn="just"/>
            <a:r>
              <a:rPr lang="en-US" dirty="0" smtClean="0">
                <a:latin typeface="Times New Roman" panose="02020603050405020304" pitchFamily="18" charset="0"/>
                <a:cs typeface="Times New Roman" panose="02020603050405020304" pitchFamily="18" charset="0"/>
              </a:rPr>
              <a:t>The introduction of Nepal Life Insurance Company in 2001 and subsequent entry of multiple private insurers transformed the industry by increasing competition, innovation, and outreach.</a:t>
            </a:r>
          </a:p>
          <a:p>
            <a:pPr algn="just"/>
            <a:r>
              <a:rPr lang="en-US" dirty="0" smtClean="0">
                <a:latin typeface="Times New Roman" panose="02020603050405020304" pitchFamily="18" charset="0"/>
                <a:cs typeface="Times New Roman" panose="02020603050405020304" pitchFamily="18" charset="0"/>
              </a:rPr>
              <a:t>Before the emergence of private life insurance companies, the insurance market is largely controlled by </a:t>
            </a:r>
            <a:r>
              <a:rPr lang="en-US" dirty="0" err="1" smtClean="0">
                <a:latin typeface="Times New Roman" panose="02020603050405020304" pitchFamily="18" charset="0"/>
                <a:cs typeface="Times New Roman" panose="02020603050405020304" pitchFamily="18" charset="0"/>
              </a:rPr>
              <a:t>Rastriya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Beema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Sansthan</a:t>
            </a:r>
            <a:r>
              <a:rPr lang="en-US" dirty="0" smtClean="0">
                <a:latin typeface="Times New Roman" panose="02020603050405020304" pitchFamily="18" charset="0"/>
                <a:cs typeface="Times New Roman" panose="02020603050405020304" pitchFamily="18" charset="0"/>
              </a:rPr>
              <a:t>, which had product limitation and poor geographical diversification.</a:t>
            </a:r>
          </a:p>
          <a:p>
            <a:pPr algn="just"/>
            <a:r>
              <a:rPr lang="en-US" dirty="0" smtClean="0">
                <a:latin typeface="Times New Roman" panose="02020603050405020304" pitchFamily="18" charset="0"/>
                <a:cs typeface="Times New Roman" panose="02020603050405020304" pitchFamily="18" charset="0"/>
              </a:rPr>
              <a:t>However, with the establishment of Nepal Insurance Authority, it ahs </a:t>
            </a:r>
            <a:r>
              <a:rPr lang="en-US" dirty="0" err="1" smtClean="0">
                <a:latin typeface="Times New Roman" panose="02020603050405020304" pitchFamily="18" charset="0"/>
                <a:cs typeface="Times New Roman" panose="02020603050405020304" pitchFamily="18" charset="0"/>
              </a:rPr>
              <a:t>strengthned</a:t>
            </a:r>
            <a:r>
              <a:rPr lang="en-US" dirty="0" smtClean="0">
                <a:latin typeface="Times New Roman" panose="02020603050405020304" pitchFamily="18" charset="0"/>
                <a:cs typeface="Times New Roman" panose="02020603050405020304" pitchFamily="18" charset="0"/>
              </a:rPr>
              <a:t> the regulatory oversight and encouraged private sector participation.</a:t>
            </a:r>
          </a:p>
          <a:p>
            <a:pPr algn="just"/>
            <a:r>
              <a:rPr lang="en-US" dirty="0" smtClean="0">
                <a:latin typeface="Times New Roman" panose="02020603050405020304" pitchFamily="18" charset="0"/>
                <a:cs typeface="Times New Roman" panose="02020603050405020304" pitchFamily="18" charset="0"/>
              </a:rPr>
              <a:t>Insurance companies now offers wide range of products including whole life, endowment life, money back, term insurance, micro insurance, foreign employment insurance – this helps to increase the access of life insurance in Nepal.</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7969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1891"/>
            <a:ext cx="10515600" cy="5595072"/>
          </a:xfrm>
        </p:spPr>
        <p:txBody>
          <a:bodyPr>
            <a:normAutofit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4. Traditional Families: </a:t>
            </a:r>
            <a:r>
              <a:rPr lang="en-US" dirty="0" smtClean="0">
                <a:latin typeface="Times New Roman" panose="02020603050405020304" pitchFamily="18" charset="0"/>
                <a:cs typeface="Times New Roman" panose="02020603050405020304" pitchFamily="18" charset="0"/>
              </a:rPr>
              <a:t>in traditional families, one spouse is working and other parents stays at home to take care of dependent children. If working person dies prematurely, surviving spouse and children has to face t he greater financial insecurity. </a:t>
            </a:r>
          </a:p>
          <a:p>
            <a:pPr marL="0" indent="0" algn="just">
              <a:buNone/>
            </a:pPr>
            <a:r>
              <a:rPr lang="en-US" b="1" dirty="0" smtClean="0">
                <a:latin typeface="Times New Roman" panose="02020603050405020304" pitchFamily="18" charset="0"/>
                <a:cs typeface="Times New Roman" panose="02020603050405020304" pitchFamily="18" charset="0"/>
              </a:rPr>
              <a:t>5. Blended Families: </a:t>
            </a:r>
            <a:r>
              <a:rPr lang="en-US" dirty="0" smtClean="0">
                <a:latin typeface="Times New Roman" panose="02020603050405020304" pitchFamily="18" charset="0"/>
                <a:cs typeface="Times New Roman" panose="02020603050405020304" pitchFamily="18" charset="0"/>
              </a:rPr>
              <a:t>A blended family is one in which a divorced or a widowed spouse with children remarries and the new spouse may be widower also has children. In such case, </a:t>
            </a:r>
            <a:r>
              <a:rPr lang="en-US" dirty="0">
                <a:latin typeface="Times New Roman" panose="02020603050405020304" pitchFamily="18" charset="0"/>
                <a:cs typeface="Times New Roman" panose="02020603050405020304" pitchFamily="18" charset="0"/>
              </a:rPr>
              <a:t>If working </a:t>
            </a:r>
            <a:r>
              <a:rPr lang="en-US" dirty="0" smtClean="0">
                <a:latin typeface="Times New Roman" panose="02020603050405020304" pitchFamily="18" charset="0"/>
                <a:cs typeface="Times New Roman" panose="02020603050405020304" pitchFamily="18" charset="0"/>
              </a:rPr>
              <a:t>spouse </a:t>
            </a:r>
            <a:r>
              <a:rPr lang="en-US" dirty="0">
                <a:latin typeface="Times New Roman" panose="02020603050405020304" pitchFamily="18" charset="0"/>
                <a:cs typeface="Times New Roman" panose="02020603050405020304" pitchFamily="18" charset="0"/>
              </a:rPr>
              <a:t>dies prematurely, surviving </a:t>
            </a:r>
            <a:r>
              <a:rPr lang="en-US" dirty="0" smtClean="0">
                <a:latin typeface="Times New Roman" panose="02020603050405020304" pitchFamily="18" charset="0"/>
                <a:cs typeface="Times New Roman" panose="02020603050405020304" pitchFamily="18" charset="0"/>
              </a:rPr>
              <a:t>members has </a:t>
            </a:r>
            <a:r>
              <a:rPr lang="en-US" dirty="0">
                <a:latin typeface="Times New Roman" panose="02020603050405020304" pitchFamily="18" charset="0"/>
                <a:cs typeface="Times New Roman" panose="02020603050405020304" pitchFamily="18" charset="0"/>
              </a:rPr>
              <a:t>to face t he greater financial insecurity.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6. Sandwiched Families: </a:t>
            </a:r>
            <a:r>
              <a:rPr lang="en-US" dirty="0" smtClean="0">
                <a:latin typeface="Times New Roman" panose="02020603050405020304" pitchFamily="18" charset="0"/>
                <a:cs typeface="Times New Roman" panose="02020603050405020304" pitchFamily="18" charset="0"/>
              </a:rPr>
              <a:t>A sandwiched family is one in which a son or daughter which children is also supporting one or both parents. Thus, the son or daughter is “sandwiched” between the younger and older generation. Hence, the premature death of working spouse can result financial loss to surviving members. These types of families should be protected by life insurance.</a:t>
            </a:r>
          </a:p>
        </p:txBody>
      </p:sp>
    </p:spTree>
    <p:extLst>
      <p:ext uri="{BB962C8B-B14F-4D97-AF65-F5344CB8AC3E}">
        <p14:creationId xmlns:p14="http://schemas.microsoft.com/office/powerpoint/2010/main" val="254992282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8654"/>
            <a:ext cx="10515600" cy="6123709"/>
          </a:xfrm>
        </p:spPr>
        <p:txBody>
          <a:bodyPr>
            <a:normAutofit fontScale="92500" lnSpcReduction="10000"/>
          </a:bodyPr>
          <a:lstStyle/>
          <a:p>
            <a:pPr marL="0" indent="0">
              <a:buNone/>
            </a:pPr>
            <a:r>
              <a:rPr lang="en-US" b="1" dirty="0" smtClean="0">
                <a:latin typeface="Times New Roman" panose="02020603050405020304" pitchFamily="18" charset="0"/>
                <a:cs typeface="Times New Roman" panose="02020603050405020304" pitchFamily="18" charset="0"/>
              </a:rPr>
              <a:t>Current Status</a:t>
            </a:r>
          </a:p>
          <a:p>
            <a:pPr algn="just"/>
            <a:r>
              <a:rPr lang="en-US" sz="3000" dirty="0" smtClean="0">
                <a:latin typeface="Times New Roman" panose="02020603050405020304" pitchFamily="18" charset="0"/>
                <a:cs typeface="Times New Roman" panose="02020603050405020304" pitchFamily="18" charset="0"/>
              </a:rPr>
              <a:t>There are 14 life insurance companies are in operation currently.</a:t>
            </a:r>
          </a:p>
          <a:p>
            <a:pPr algn="just"/>
            <a:r>
              <a:rPr lang="en-US" sz="3000" dirty="0">
                <a:latin typeface="Times New Roman" panose="02020603050405020304" pitchFamily="18" charset="0"/>
                <a:cs typeface="Times New Roman" panose="02020603050405020304" pitchFamily="18" charset="0"/>
              </a:rPr>
              <a:t>In FY 2024/25, life insurers in Nepal collected over NPR 154 billion in total premiums, showing healthy expansion of the sector</a:t>
            </a:r>
            <a:r>
              <a:rPr lang="en-US" sz="3000" dirty="0" smtClean="0">
                <a:latin typeface="Times New Roman" panose="02020603050405020304" pitchFamily="18" charset="0"/>
                <a:cs typeface="Times New Roman" panose="02020603050405020304" pitchFamily="18" charset="0"/>
              </a:rPr>
              <a:t>.</a:t>
            </a:r>
          </a:p>
          <a:p>
            <a:pPr algn="just"/>
            <a:r>
              <a:rPr lang="en-US" sz="3000" dirty="0">
                <a:latin typeface="Times New Roman" panose="02020603050405020304" pitchFamily="18" charset="0"/>
                <a:cs typeface="Times New Roman" panose="02020603050405020304" pitchFamily="18" charset="0"/>
              </a:rPr>
              <a:t>Over the first 10 months of the same fiscal year, business grew by about 14.84 % compared to the previous year, with nearly 13.7 million policies sold</a:t>
            </a:r>
            <a:r>
              <a:rPr lang="en-US" sz="3000" dirty="0" smtClean="0">
                <a:latin typeface="Times New Roman" panose="02020603050405020304" pitchFamily="18" charset="0"/>
                <a:cs typeface="Times New Roman" panose="02020603050405020304" pitchFamily="18" charset="0"/>
              </a:rPr>
              <a:t>.</a:t>
            </a:r>
          </a:p>
          <a:p>
            <a:pPr algn="just"/>
            <a:r>
              <a:rPr lang="en-US" sz="3000" dirty="0">
                <a:latin typeface="Times New Roman" panose="02020603050405020304" pitchFamily="18" charset="0"/>
                <a:cs typeface="Times New Roman" panose="02020603050405020304" pitchFamily="18" charset="0"/>
              </a:rPr>
              <a:t>Life insurers earned premiums across all seven provinces, with </a:t>
            </a:r>
            <a:r>
              <a:rPr lang="en-US" sz="3000" dirty="0" err="1">
                <a:latin typeface="Times New Roman" panose="02020603050405020304" pitchFamily="18" charset="0"/>
                <a:cs typeface="Times New Roman" panose="02020603050405020304" pitchFamily="18" charset="0"/>
              </a:rPr>
              <a:t>Bagmati</a:t>
            </a:r>
            <a:r>
              <a:rPr lang="en-US" sz="3000" dirty="0">
                <a:latin typeface="Times New Roman" panose="02020603050405020304" pitchFamily="18" charset="0"/>
                <a:cs typeface="Times New Roman" panose="02020603050405020304" pitchFamily="18" charset="0"/>
              </a:rPr>
              <a:t> and </a:t>
            </a:r>
            <a:r>
              <a:rPr lang="en-US" sz="3000" dirty="0" err="1">
                <a:latin typeface="Times New Roman" panose="02020603050405020304" pitchFamily="18" charset="0"/>
                <a:cs typeface="Times New Roman" panose="02020603050405020304" pitchFamily="18" charset="0"/>
              </a:rPr>
              <a:t>Lumbini</a:t>
            </a:r>
            <a:r>
              <a:rPr lang="en-US" sz="3000" dirty="0">
                <a:latin typeface="Times New Roman" panose="02020603050405020304" pitchFamily="18" charset="0"/>
                <a:cs typeface="Times New Roman" panose="02020603050405020304" pitchFamily="18" charset="0"/>
              </a:rPr>
              <a:t> seeing particularly strong business</a:t>
            </a:r>
            <a:r>
              <a:rPr lang="en-US" sz="3000" dirty="0" smtClean="0">
                <a:latin typeface="Times New Roman" panose="02020603050405020304" pitchFamily="18" charset="0"/>
                <a:cs typeface="Times New Roman" panose="02020603050405020304" pitchFamily="18" charset="0"/>
              </a:rPr>
              <a:t>.</a:t>
            </a:r>
          </a:p>
          <a:p>
            <a:pPr algn="just"/>
            <a:r>
              <a:rPr lang="en-US" sz="3000" dirty="0">
                <a:latin typeface="Times New Roman" panose="02020603050405020304" pitchFamily="18" charset="0"/>
                <a:cs typeface="Times New Roman" panose="02020603050405020304" pitchFamily="18" charset="0"/>
              </a:rPr>
              <a:t>Nepal Life Insurance continues to lead in premium volumes, followed by National Life Insurance and LIC Nepal, reflecting established market positions</a:t>
            </a:r>
            <a:r>
              <a:rPr lang="en-US" sz="3000" dirty="0" smtClean="0">
                <a:latin typeface="Times New Roman" panose="02020603050405020304" pitchFamily="18" charset="0"/>
                <a:cs typeface="Times New Roman" panose="02020603050405020304" pitchFamily="18" charset="0"/>
              </a:rPr>
              <a:t>.</a:t>
            </a:r>
          </a:p>
          <a:p>
            <a:pPr algn="just"/>
            <a:r>
              <a:rPr lang="en-US" sz="3000" dirty="0">
                <a:latin typeface="Times New Roman" panose="02020603050405020304" pitchFamily="18" charset="0"/>
                <a:cs typeface="Times New Roman" panose="02020603050405020304" pitchFamily="18" charset="0"/>
              </a:rPr>
              <a:t>Life insurance coverage of the population reached record levels (</a:t>
            </a:r>
            <a:r>
              <a:rPr lang="en-US" sz="3000" dirty="0" smtClean="0">
                <a:latin typeface="Times New Roman" panose="02020603050405020304" pitchFamily="18" charset="0"/>
                <a:cs typeface="Times New Roman" panose="02020603050405020304" pitchFamily="18" charset="0"/>
              </a:rPr>
              <a:t>over 44 </a:t>
            </a:r>
            <a:r>
              <a:rPr lang="en-US" sz="3000" dirty="0">
                <a:latin typeface="Times New Roman" panose="02020603050405020304" pitchFamily="18" charset="0"/>
                <a:cs typeface="Times New Roman" panose="02020603050405020304" pitchFamily="18" charset="0"/>
              </a:rPr>
              <a:t>%), indicating broader public uptake, though significant gaps remain.</a:t>
            </a:r>
          </a:p>
        </p:txBody>
      </p:sp>
    </p:spTree>
    <p:extLst>
      <p:ext uri="{BB962C8B-B14F-4D97-AF65-F5344CB8AC3E}">
        <p14:creationId xmlns:p14="http://schemas.microsoft.com/office/powerpoint/2010/main" val="2369788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76984"/>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Amount of life insurance of own</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205345"/>
            <a:ext cx="10515600" cy="5361710"/>
          </a:xfrm>
        </p:spPr>
        <p:txBody>
          <a:bodyPr>
            <a:normAutofit lnSpcReduction="10000"/>
          </a:bodyPr>
          <a:lstStyle/>
          <a:p>
            <a:pPr marL="0" indent="0" algn="just">
              <a:buNone/>
            </a:pPr>
            <a:r>
              <a:rPr lang="en-US" dirty="0" smtClean="0">
                <a:latin typeface="Times New Roman" panose="02020603050405020304" pitchFamily="18" charset="0"/>
                <a:cs typeface="Times New Roman" panose="02020603050405020304" pitchFamily="18" charset="0"/>
              </a:rPr>
              <a:t>Amount of life insurance of won represents the monetary value of your insurance policy. </a:t>
            </a:r>
            <a:r>
              <a:rPr lang="en-US" b="1" dirty="0" smtClean="0">
                <a:latin typeface="Times New Roman" panose="02020603050405020304" pitchFamily="18" charset="0"/>
                <a:cs typeface="Times New Roman" panose="02020603050405020304" pitchFamily="18" charset="0"/>
              </a:rPr>
              <a:t>Three approaches can be used to estimate the amount of life insurance to won</a:t>
            </a:r>
            <a:r>
              <a:rPr lang="en-US" dirty="0" smtClean="0">
                <a:latin typeface="Times New Roman" panose="02020603050405020304" pitchFamily="18" charset="0"/>
                <a:cs typeface="Times New Roman" panose="02020603050405020304" pitchFamily="18" charset="0"/>
              </a:rPr>
              <a:t>.</a:t>
            </a:r>
          </a:p>
          <a:p>
            <a:pPr marL="514350" indent="-514350" algn="just">
              <a:buAutoNum type="arabicPeriod"/>
            </a:pPr>
            <a:r>
              <a:rPr lang="en-US" b="1" dirty="0" smtClean="0">
                <a:latin typeface="Times New Roman" panose="02020603050405020304" pitchFamily="18" charset="0"/>
                <a:cs typeface="Times New Roman" panose="02020603050405020304" pitchFamily="18" charset="0"/>
              </a:rPr>
              <a:t>Human Life Value Approach: </a:t>
            </a:r>
            <a:r>
              <a:rPr lang="en-US" dirty="0" smtClean="0">
                <a:latin typeface="Times New Roman" panose="02020603050405020304" pitchFamily="18" charset="0"/>
                <a:cs typeface="Times New Roman" panose="02020603050405020304" pitchFamily="18" charset="0"/>
              </a:rPr>
              <a:t>If the family head dies prematurely, the breadwinner’s earning is lost in the family, this loss is called the </a:t>
            </a:r>
            <a:r>
              <a:rPr lang="en-US" b="1" i="1" dirty="0" smtClean="0">
                <a:solidFill>
                  <a:srgbClr val="FF0000"/>
                </a:solidFill>
                <a:latin typeface="Times New Roman" panose="02020603050405020304" pitchFamily="18" charset="0"/>
                <a:cs typeface="Times New Roman" panose="02020603050405020304" pitchFamily="18" charset="0"/>
              </a:rPr>
              <a:t>human life value . </a:t>
            </a:r>
            <a:r>
              <a:rPr lang="en-US" dirty="0" smtClean="0">
                <a:latin typeface="Times New Roman" panose="02020603050405020304" pitchFamily="18" charset="0"/>
                <a:cs typeface="Times New Roman" panose="02020603050405020304" pitchFamily="18" charset="0"/>
              </a:rPr>
              <a:t>Hence, human life value can be defined as the present value of the deceased breadwinners future earning. It can be calculated as:</a:t>
            </a:r>
          </a:p>
          <a:p>
            <a:pPr marL="457200" lvl="1" indent="0" algn="just">
              <a:buNone/>
            </a:pPr>
            <a:r>
              <a:rPr lang="en-US" b="1" dirty="0" smtClean="0">
                <a:latin typeface="Times New Roman" panose="02020603050405020304" pitchFamily="18" charset="0"/>
                <a:cs typeface="Times New Roman" panose="02020603050405020304" pitchFamily="18" charset="0"/>
              </a:rPr>
              <a:t>Step 1: </a:t>
            </a:r>
            <a:r>
              <a:rPr lang="en-US" dirty="0" smtClean="0">
                <a:latin typeface="Times New Roman" panose="02020603050405020304" pitchFamily="18" charset="0"/>
                <a:cs typeface="Times New Roman" panose="02020603050405020304" pitchFamily="18" charset="0"/>
              </a:rPr>
              <a:t>Estimate the individuals average annual earnings over his/her productive life time.</a:t>
            </a:r>
          </a:p>
          <a:p>
            <a:pPr marL="457200" lvl="1" indent="0" algn="just">
              <a:buNone/>
            </a:pPr>
            <a:r>
              <a:rPr lang="en-US" b="1" dirty="0" smtClean="0">
                <a:latin typeface="Times New Roman" panose="02020603050405020304" pitchFamily="18" charset="0"/>
                <a:cs typeface="Times New Roman" panose="02020603050405020304" pitchFamily="18" charset="0"/>
              </a:rPr>
              <a:t>Step 2: </a:t>
            </a:r>
            <a:r>
              <a:rPr lang="en-US" dirty="0" smtClean="0">
                <a:latin typeface="Times New Roman" panose="02020603050405020304" pitchFamily="18" charset="0"/>
                <a:cs typeface="Times New Roman" panose="02020603050405020304" pitchFamily="18" charset="0"/>
              </a:rPr>
              <a:t>Deduct federal and state income tax, SST, health insurance premium and the cost of self maintenance.</a:t>
            </a:r>
          </a:p>
          <a:p>
            <a:pPr marL="457200" lvl="1" indent="0" algn="just">
              <a:buNone/>
            </a:pPr>
            <a:r>
              <a:rPr lang="en-US" b="1" dirty="0" smtClean="0">
                <a:latin typeface="Times New Roman" panose="02020603050405020304" pitchFamily="18" charset="0"/>
                <a:cs typeface="Times New Roman" panose="02020603050405020304" pitchFamily="18" charset="0"/>
              </a:rPr>
              <a:t>Step 3: </a:t>
            </a:r>
            <a:r>
              <a:rPr lang="en-US" dirty="0" smtClean="0">
                <a:latin typeface="Times New Roman" panose="02020603050405020304" pitchFamily="18" charset="0"/>
                <a:cs typeface="Times New Roman" panose="02020603050405020304" pitchFamily="18" charset="0"/>
              </a:rPr>
              <a:t>Determine the number of years from the persons present age to the contemplated age of retirement.</a:t>
            </a:r>
          </a:p>
          <a:p>
            <a:pPr marL="457200" lvl="1" indent="0" algn="just">
              <a:buNone/>
            </a:pPr>
            <a:r>
              <a:rPr lang="en-US" b="1" dirty="0" smtClean="0">
                <a:latin typeface="Times New Roman" panose="02020603050405020304" pitchFamily="18" charset="0"/>
                <a:cs typeface="Times New Roman" panose="02020603050405020304" pitchFamily="18" charset="0"/>
              </a:rPr>
              <a:t>Step 4: </a:t>
            </a:r>
            <a:r>
              <a:rPr lang="en-US" dirty="0" smtClean="0">
                <a:latin typeface="Times New Roman" panose="02020603050405020304" pitchFamily="18" charset="0"/>
                <a:cs typeface="Times New Roman" panose="02020603050405020304" pitchFamily="18" charset="0"/>
              </a:rPr>
              <a:t>Using the reasonable discount rate, determine the present value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7394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normAutofit lnSpcReduction="10000"/>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For Example: </a:t>
            </a:r>
            <a:r>
              <a:rPr lang="en-US" dirty="0">
                <a:latin typeface="Times New Roman" panose="02020603050405020304" pitchFamily="18" charset="0"/>
                <a:cs typeface="Times New Roman" panose="02020603050405020304" pitchFamily="18" charset="0"/>
              </a:rPr>
              <a:t>Ram, age 45, is married with two children in high school. He estimates that his </a:t>
            </a:r>
            <a:r>
              <a:rPr lang="en-US" dirty="0" smtClean="0">
                <a:latin typeface="Times New Roman" panose="02020603050405020304" pitchFamily="18" charset="0"/>
                <a:cs typeface="Times New Roman" panose="02020603050405020304" pitchFamily="18" charset="0"/>
              </a:rPr>
              <a:t>average annual earnings </a:t>
            </a:r>
            <a:r>
              <a:rPr lang="en-US" dirty="0">
                <a:latin typeface="Times New Roman" panose="02020603050405020304" pitchFamily="18" charset="0"/>
                <a:cs typeface="Times New Roman" panose="02020603050405020304" pitchFamily="18" charset="0"/>
              </a:rPr>
              <a:t>over the next 20 years will be </a:t>
            </a:r>
            <a:r>
              <a:rPr lang="en-US" dirty="0" err="1">
                <a:latin typeface="Times New Roman" panose="02020603050405020304" pitchFamily="18" charset="0"/>
                <a:cs typeface="Times New Roman" panose="02020603050405020304" pitchFamily="18" charset="0"/>
              </a:rPr>
              <a:t>Rs</a:t>
            </a:r>
            <a:r>
              <a:rPr lang="en-US" dirty="0">
                <a:latin typeface="Times New Roman" panose="02020603050405020304" pitchFamily="18" charset="0"/>
                <a:cs typeface="Times New Roman" panose="02020603050405020304" pitchFamily="18" charset="0"/>
              </a:rPr>
              <a:t> 600,000. He estimates that one third of his </a:t>
            </a:r>
            <a:r>
              <a:rPr lang="en-US" dirty="0" smtClean="0">
                <a:latin typeface="Times New Roman" panose="02020603050405020304" pitchFamily="18" charset="0"/>
                <a:cs typeface="Times New Roman" panose="02020603050405020304" pitchFamily="18" charset="0"/>
              </a:rPr>
              <a:t>average annual </a:t>
            </a:r>
            <a:r>
              <a:rPr lang="en-US" dirty="0">
                <a:latin typeface="Times New Roman" panose="02020603050405020304" pitchFamily="18" charset="0"/>
                <a:cs typeface="Times New Roman" panose="02020603050405020304" pitchFamily="18" charset="0"/>
              </a:rPr>
              <a:t>earnings will be used to pay taxes, insurance premiums, and the costs of </a:t>
            </a:r>
            <a:r>
              <a:rPr lang="en-US" dirty="0" smtClean="0">
                <a:latin typeface="Times New Roman" panose="02020603050405020304" pitchFamily="18" charset="0"/>
                <a:cs typeface="Times New Roman" panose="02020603050405020304" pitchFamily="18" charset="0"/>
              </a:rPr>
              <a:t>self maintenance</a:t>
            </a:r>
            <a:r>
              <a:rPr lang="en-US" dirty="0">
                <a:latin typeface="Times New Roman" panose="02020603050405020304" pitchFamily="18" charset="0"/>
                <a:cs typeface="Times New Roman" panose="02020603050405020304" pitchFamily="18" charset="0"/>
              </a:rPr>
              <a:t>. The remainder will be used to support his family. Richard wants to calculate </a:t>
            </a:r>
            <a:r>
              <a:rPr lang="en-US" dirty="0" smtClean="0">
                <a:latin typeface="Times New Roman" panose="02020603050405020304" pitchFamily="18" charset="0"/>
                <a:cs typeface="Times New Roman" panose="02020603050405020304" pitchFamily="18" charset="0"/>
              </a:rPr>
              <a:t>his human </a:t>
            </a:r>
            <a:r>
              <a:rPr lang="en-US" dirty="0">
                <a:latin typeface="Times New Roman" panose="02020603050405020304" pitchFamily="18" charset="0"/>
                <a:cs typeface="Times New Roman" panose="02020603050405020304" pitchFamily="18" charset="0"/>
              </a:rPr>
              <a:t>life value and believes a 6 percent discount rate is appropriate. Calculate </a:t>
            </a:r>
            <a:r>
              <a:rPr lang="en-US" dirty="0" smtClean="0">
                <a:latin typeface="Times New Roman" panose="02020603050405020304" pitchFamily="18" charset="0"/>
                <a:cs typeface="Times New Roman" panose="02020603050405020304" pitchFamily="18" charset="0"/>
              </a:rPr>
              <a:t>Ram's human </a:t>
            </a:r>
            <a:r>
              <a:rPr lang="en-US" dirty="0">
                <a:latin typeface="Times New Roman" panose="02020603050405020304" pitchFamily="18" charset="0"/>
                <a:cs typeface="Times New Roman" panose="02020603050405020304" pitchFamily="18" charset="0"/>
              </a:rPr>
              <a:t>life value</a:t>
            </a:r>
            <a:r>
              <a:rPr lang="en-US" dirty="0" smtClean="0">
                <a:latin typeface="Times New Roman" panose="02020603050405020304" pitchFamily="18" charset="0"/>
                <a:cs typeface="Times New Roman" panose="02020603050405020304" pitchFamily="18" charset="0"/>
              </a:rPr>
              <a:t>.</a:t>
            </a:r>
          </a:p>
          <a:p>
            <a:pPr marL="0" indent="0" algn="just">
              <a:buNone/>
            </a:pPr>
            <a:r>
              <a:rPr lang="en-US" dirty="0" smtClean="0">
                <a:latin typeface="Times New Roman" panose="02020603050405020304" pitchFamily="18" charset="0"/>
                <a:cs typeface="Times New Roman" panose="02020603050405020304" pitchFamily="18" charset="0"/>
              </a:rPr>
              <a:t>Solution: </a:t>
            </a:r>
          </a:p>
          <a:p>
            <a:pPr marL="457200" lvl="1" indent="0" algn="just">
              <a:buNone/>
            </a:pPr>
            <a:r>
              <a:rPr lang="en-US" dirty="0" smtClean="0">
                <a:latin typeface="Times New Roman" panose="02020603050405020304" pitchFamily="18" charset="0"/>
                <a:cs typeface="Times New Roman" panose="02020603050405020304" pitchFamily="18" charset="0"/>
              </a:rPr>
              <a:t>Current Age = 45</a:t>
            </a:r>
          </a:p>
          <a:p>
            <a:pPr marL="457200" lvl="1" indent="0" algn="just">
              <a:buNone/>
            </a:pPr>
            <a:r>
              <a:rPr lang="en-US" dirty="0" smtClean="0">
                <a:latin typeface="Times New Roman" panose="02020603050405020304" pitchFamily="18" charset="0"/>
                <a:cs typeface="Times New Roman" panose="02020603050405020304" pitchFamily="18" charset="0"/>
              </a:rPr>
              <a:t>Remaining working years = 20</a:t>
            </a:r>
          </a:p>
          <a:p>
            <a:pPr marL="457200" lvl="1" indent="0" algn="just">
              <a:buNone/>
            </a:pPr>
            <a:r>
              <a:rPr lang="en-US" dirty="0" smtClean="0">
                <a:latin typeface="Times New Roman" panose="02020603050405020304" pitchFamily="18" charset="0"/>
                <a:cs typeface="Times New Roman" panose="02020603050405020304" pitchFamily="18" charset="0"/>
              </a:rPr>
              <a:t>Average annual earning =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600,000</a:t>
            </a:r>
          </a:p>
          <a:p>
            <a:pPr marL="457200" lvl="1" indent="0" algn="just">
              <a:buNone/>
            </a:pPr>
            <a:r>
              <a:rPr lang="en-US" dirty="0" smtClean="0">
                <a:latin typeface="Times New Roman" panose="02020603050405020304" pitchFamily="18" charset="0"/>
                <a:cs typeface="Times New Roman" panose="02020603050405020304" pitchFamily="18" charset="0"/>
              </a:rPr>
              <a:t>Personal expenses (taxes, premium, self </a:t>
            </a:r>
            <a:r>
              <a:rPr lang="en-US" dirty="0" err="1" smtClean="0">
                <a:latin typeface="Times New Roman" panose="02020603050405020304" pitchFamily="18" charset="0"/>
                <a:cs typeface="Times New Roman" panose="02020603050405020304" pitchFamily="18" charset="0"/>
              </a:rPr>
              <a:t>maintenanace</a:t>
            </a:r>
            <a:r>
              <a:rPr lang="en-US" dirty="0" smtClean="0">
                <a:latin typeface="Times New Roman" panose="02020603050405020304" pitchFamily="18" charset="0"/>
                <a:cs typeface="Times New Roman" panose="02020603050405020304" pitchFamily="18" charset="0"/>
              </a:rPr>
              <a:t> cost) = 1/3</a:t>
            </a:r>
            <a:r>
              <a:rPr lang="en-US" baseline="30000" dirty="0" smtClean="0">
                <a:latin typeface="Times New Roman" panose="02020603050405020304" pitchFamily="18" charset="0"/>
                <a:cs typeface="Times New Roman" panose="02020603050405020304" pitchFamily="18" charset="0"/>
              </a:rPr>
              <a:t>rd</a:t>
            </a:r>
            <a:r>
              <a:rPr lang="en-US" dirty="0" smtClean="0">
                <a:latin typeface="Times New Roman" panose="02020603050405020304" pitchFamily="18" charset="0"/>
                <a:cs typeface="Times New Roman" panose="02020603050405020304" pitchFamily="18" charset="0"/>
              </a:rPr>
              <a:t>  of earning (i.e. 1/3*600000 = </a:t>
            </a:r>
            <a:r>
              <a:rPr lang="en-US" dirty="0" err="1" smtClean="0">
                <a:latin typeface="Times New Roman" panose="02020603050405020304" pitchFamily="18" charset="0"/>
                <a:cs typeface="Times New Roman" panose="02020603050405020304" pitchFamily="18" charset="0"/>
              </a:rPr>
              <a:t>Rs</a:t>
            </a:r>
            <a:r>
              <a:rPr lang="en-US" dirty="0" smtClean="0">
                <a:latin typeface="Times New Roman" panose="02020603050405020304" pitchFamily="18" charset="0"/>
                <a:cs typeface="Times New Roman" panose="02020603050405020304" pitchFamily="18" charset="0"/>
              </a:rPr>
              <a:t>. 200,000)</a:t>
            </a:r>
          </a:p>
          <a:p>
            <a:pPr marL="457200" lvl="1" indent="0" algn="just">
              <a:buNone/>
            </a:pPr>
            <a:r>
              <a:rPr lang="en-US" dirty="0" smtClean="0">
                <a:latin typeface="Times New Roman" panose="02020603050405020304" pitchFamily="18" charset="0"/>
                <a:cs typeface="Times New Roman" panose="02020603050405020304" pitchFamily="18" charset="0"/>
              </a:rPr>
              <a:t>Contribution to family = 2/3</a:t>
            </a:r>
            <a:r>
              <a:rPr lang="en-US" baseline="30000" dirty="0" smtClean="0">
                <a:latin typeface="Times New Roman" panose="02020603050405020304" pitchFamily="18" charset="0"/>
                <a:cs typeface="Times New Roman" panose="02020603050405020304" pitchFamily="18" charset="0"/>
              </a:rPr>
              <a:t>rd</a:t>
            </a:r>
            <a:r>
              <a:rPr lang="en-US" dirty="0" smtClean="0">
                <a:latin typeface="Times New Roman" panose="02020603050405020304" pitchFamily="18" charset="0"/>
                <a:cs typeface="Times New Roman" panose="02020603050405020304" pitchFamily="18" charset="0"/>
              </a:rPr>
              <a:t> of earning </a:t>
            </a:r>
            <a:r>
              <a:rPr lang="en-US" dirty="0">
                <a:latin typeface="Times New Roman" panose="02020603050405020304" pitchFamily="18" charset="0"/>
                <a:cs typeface="Times New Roman" panose="02020603050405020304" pitchFamily="18" charset="0"/>
              </a:rPr>
              <a:t>(i.e. </a:t>
            </a:r>
            <a:r>
              <a:rPr lang="en-US" dirty="0" smtClean="0">
                <a:latin typeface="Times New Roman" panose="02020603050405020304" pitchFamily="18" charset="0"/>
                <a:cs typeface="Times New Roman" panose="02020603050405020304" pitchFamily="18" charset="0"/>
              </a:rPr>
              <a:t>2/3*600000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Rs</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400,000</a:t>
            </a:r>
            <a:r>
              <a:rPr lang="en-US" dirty="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457200" lvl="1" indent="0" algn="just">
              <a:buNone/>
            </a:pPr>
            <a:r>
              <a:rPr lang="en-US" dirty="0" smtClean="0">
                <a:latin typeface="Times New Roman" panose="02020603050405020304" pitchFamily="18" charset="0"/>
                <a:cs typeface="Times New Roman" panose="02020603050405020304" pitchFamily="18" charset="0"/>
              </a:rPr>
              <a:t>Discount rate = 6%</a:t>
            </a: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15133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1276</TotalTime>
  <Words>9890</Words>
  <Application>Microsoft Office PowerPoint</Application>
  <PresentationFormat>Widescreen</PresentationFormat>
  <Paragraphs>596</Paragraphs>
  <Slides>70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70</vt:i4>
      </vt:variant>
    </vt:vector>
  </HeadingPairs>
  <TitlesOfParts>
    <vt:vector size="77" baseType="lpstr">
      <vt:lpstr>Arial</vt:lpstr>
      <vt:lpstr>Calibri</vt:lpstr>
      <vt:lpstr>Calibri Light</vt:lpstr>
      <vt:lpstr>Cambria Math</vt:lpstr>
      <vt:lpstr>Times New Roman</vt:lpstr>
      <vt:lpstr>Wingdings</vt:lpstr>
      <vt:lpstr>Office Theme</vt:lpstr>
      <vt:lpstr>Meaning and Importance of Life Insurance</vt:lpstr>
      <vt:lpstr>Features of Life Insurance</vt:lpstr>
      <vt:lpstr>Importance of Life Insurance</vt:lpstr>
      <vt:lpstr>PowerPoint Presentation</vt:lpstr>
      <vt:lpstr>Premature Death</vt:lpstr>
      <vt:lpstr>Financial Impact of Premature Death</vt:lpstr>
      <vt:lpstr>PowerPoint Presentation</vt:lpstr>
      <vt:lpstr>Amount of life insurance of own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Types of life insurance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Other Types of Life Insurance</vt:lpstr>
      <vt:lpstr>PowerPoint Presentation</vt:lpstr>
      <vt:lpstr>Life Insurance Contractual Provisions</vt:lpstr>
      <vt:lpstr>PowerPoint Presentation</vt:lpstr>
      <vt:lpstr>PowerPoint Presentation</vt:lpstr>
      <vt:lpstr>PowerPoint Presentation</vt:lpstr>
      <vt:lpstr>PowerPoint Presentation</vt:lpstr>
      <vt:lpstr>Dividend option</vt:lpstr>
      <vt:lpstr>Nonforfeiture Option</vt:lpstr>
      <vt:lpstr>PowerPoint Presentation</vt:lpstr>
      <vt:lpstr>Settlement option</vt:lpstr>
      <vt:lpstr>PowerPoint Presentation</vt:lpstr>
      <vt:lpstr>Additional life insurance benefits</vt:lpstr>
      <vt:lpstr>PowerPoint Presentation</vt:lpstr>
      <vt:lpstr>PowerPoint Presentation</vt:lpstr>
      <vt:lpstr>PowerPoint Presentation</vt:lpstr>
      <vt:lpstr>PowerPoint Presentation</vt:lpstr>
      <vt:lpstr>Determining the cost of life insurance</vt:lpstr>
      <vt:lpstr>Traditional net cost method</vt:lpstr>
      <vt:lpstr>PowerPoint Presentation</vt:lpstr>
      <vt:lpstr>Interest adjusted cost method</vt:lpstr>
      <vt:lpstr>PowerPoint Presentation</vt:lpstr>
      <vt:lpstr>PowerPoint Presentation</vt:lpstr>
      <vt:lpstr>PowerPoint Presentation</vt:lpstr>
      <vt:lpstr>PowerPoint Presentation</vt:lpstr>
      <vt:lpstr>Rate of Return and Saving</vt:lpstr>
      <vt:lpstr>PowerPoint Presentation</vt:lpstr>
      <vt:lpstr>PowerPoint Presentation</vt:lpstr>
      <vt:lpstr>PowerPoint Presentation</vt:lpstr>
      <vt:lpstr>Taxation of Insurance Business</vt:lpstr>
      <vt:lpstr>PowerPoint Presentation</vt:lpstr>
      <vt:lpstr>Shopping of life insurance</vt:lpstr>
      <vt:lpstr>PowerPoint Presentation</vt:lpstr>
      <vt:lpstr>Calculation of Life insurance premium</vt:lpstr>
      <vt:lpstr>PowerPoint Presentation</vt:lpstr>
      <vt:lpstr>PowerPoint Presentation</vt:lpstr>
      <vt:lpstr>PowerPoint Presentation</vt:lpstr>
      <vt:lpstr>PowerPoint Presentation</vt:lpstr>
      <vt:lpstr>Progress of Life Insurance In Nepal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Meaning and Importance of Life Insurance</dc:title>
  <dc:creator>HRD</dc:creator>
  <cp:lastModifiedBy>Acer</cp:lastModifiedBy>
  <cp:revision>394</cp:revision>
  <dcterms:created xsi:type="dcterms:W3CDTF">2025-12-26T08:28:47Z</dcterms:created>
  <dcterms:modified xsi:type="dcterms:W3CDTF">2026-01-15T07:08:28Z</dcterms:modified>
</cp:coreProperties>
</file>