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Radley" charset="1" panose="00000500000000000000"/>
      <p:regular r:id="rId24"/>
    </p:embeddedFont>
    <p:embeddedFont>
      <p:font typeface="Carlito" charset="1" panose="020F0502020204030204"/>
      <p:regular r:id="rId25"/>
    </p:embeddedFont>
    <p:embeddedFont>
      <p:font typeface="Radley Italics" charset="1" panose="00000500000000000000"/>
      <p:regular r:id="rId26"/>
    </p:embeddedFont>
    <p:embeddedFont>
      <p:font typeface="Canva Sans Bold" charset="1" panose="020B0803030501040103"/>
      <p:regular r:id="rId27"/>
    </p:embeddedFont>
    <p:embeddedFont>
      <p:font typeface="Carlito Bold" charset="1" panose="020F0502020204030204"/>
      <p:regular r:id="rId28"/>
    </p:embeddedFont>
    <p:embeddedFont>
      <p:font typeface="Fredoka" charset="1" panose="020000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 Id="rId3" Target="../media/image3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 Id="rId3" Target="../media/image3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4981575" y="3352800"/>
            <a:ext cx="8324850" cy="6934200"/>
            <a:chOff x="0" y="0"/>
            <a:chExt cx="1289737" cy="1074289"/>
          </a:xfrm>
        </p:grpSpPr>
        <p:sp>
          <p:nvSpPr>
            <p:cNvPr name="Freeform 3" id="3"/>
            <p:cNvSpPr/>
            <p:nvPr/>
          </p:nvSpPr>
          <p:spPr>
            <a:xfrm flipH="false" flipV="false" rot="0">
              <a:off x="0" y="0"/>
              <a:ext cx="1289737" cy="1074289"/>
            </a:xfrm>
            <a:custGeom>
              <a:avLst/>
              <a:gdLst/>
              <a:ahLst/>
              <a:cxnLst/>
              <a:rect r="r" b="b" t="t" l="l"/>
              <a:pathLst>
                <a:path h="1074289" w="1289737">
                  <a:moveTo>
                    <a:pt x="0" y="0"/>
                  </a:moveTo>
                  <a:lnTo>
                    <a:pt x="1289737" y="0"/>
                  </a:lnTo>
                  <a:lnTo>
                    <a:pt x="1289737" y="1074289"/>
                  </a:lnTo>
                  <a:lnTo>
                    <a:pt x="0" y="1074289"/>
                  </a:lnTo>
                  <a:close/>
                </a:path>
              </a:pathLst>
            </a:custGeom>
            <a:blipFill>
              <a:blip r:embed="rId2"/>
              <a:stretch>
                <a:fillRect l="-102" t="0" r="-102" b="0"/>
              </a:stretch>
            </a:blipFill>
          </p:spPr>
        </p:sp>
      </p:grpSp>
      <p:grpSp>
        <p:nvGrpSpPr>
          <p:cNvPr name="Group 4" id="4"/>
          <p:cNvGrpSpPr/>
          <p:nvPr/>
        </p:nvGrpSpPr>
        <p:grpSpPr>
          <a:xfrm rot="0">
            <a:off x="666750" y="666750"/>
            <a:ext cx="16954500" cy="2172955"/>
            <a:chOff x="0" y="0"/>
            <a:chExt cx="22606000" cy="2897274"/>
          </a:xfrm>
        </p:grpSpPr>
        <p:sp>
          <p:nvSpPr>
            <p:cNvPr name="AutoShape 5" id="5"/>
            <p:cNvSpPr/>
            <p:nvPr/>
          </p:nvSpPr>
          <p:spPr>
            <a:xfrm>
              <a:off x="0" y="2884574"/>
              <a:ext cx="22606000" cy="0"/>
            </a:xfrm>
            <a:prstGeom prst="line">
              <a:avLst/>
            </a:prstGeom>
            <a:ln cap="flat" w="25400">
              <a:solidFill>
                <a:srgbClr val="FF3131"/>
              </a:solidFill>
              <a:prstDash val="solid"/>
              <a:headEnd type="none" len="sm" w="sm"/>
              <a:tailEnd type="none" len="sm" w="sm"/>
            </a:ln>
          </p:spPr>
        </p:sp>
        <p:sp>
          <p:nvSpPr>
            <p:cNvPr name="TextBox 6" id="6"/>
            <p:cNvSpPr txBox="true"/>
            <p:nvPr/>
          </p:nvSpPr>
          <p:spPr>
            <a:xfrm rot="0">
              <a:off x="0" y="161925"/>
              <a:ext cx="22606000" cy="2718394"/>
            </a:xfrm>
            <a:prstGeom prst="rect">
              <a:avLst/>
            </a:prstGeom>
          </p:spPr>
          <p:txBody>
            <a:bodyPr anchor="t" rtlCol="false" tIns="0" lIns="0" bIns="0" rIns="0">
              <a:spAutoFit/>
            </a:bodyPr>
            <a:lstStyle/>
            <a:p>
              <a:pPr algn="ctr" marL="0" indent="0" lvl="0">
                <a:lnSpc>
                  <a:spcPts val="7798"/>
                </a:lnSpc>
              </a:pPr>
              <a:r>
                <a:rPr lang="en-US" sz="7798" spc="-155" u="none">
                  <a:solidFill>
                    <a:srgbClr val="023047"/>
                  </a:solidFill>
                  <a:latin typeface="Radley"/>
                  <a:ea typeface="Radley"/>
                  <a:cs typeface="Radley"/>
                  <a:sym typeface="Radley"/>
                </a:rPr>
                <a:t>Private Equity &amp; Venture Capital Financing</a:t>
              </a:r>
            </a:p>
          </p:txBody>
        </p:sp>
      </p:grpSp>
      <p:sp>
        <p:nvSpPr>
          <p:cNvPr name="TextBox 7" id="7"/>
          <p:cNvSpPr txBox="true"/>
          <p:nvPr/>
        </p:nvSpPr>
        <p:spPr>
          <a:xfrm rot="0">
            <a:off x="13611225" y="9275446"/>
            <a:ext cx="4010025" cy="344804"/>
          </a:xfrm>
          <a:prstGeom prst="rect">
            <a:avLst/>
          </a:prstGeom>
        </p:spPr>
        <p:txBody>
          <a:bodyPr anchor="t" rtlCol="false" tIns="0" lIns="0" bIns="0" rIns="0">
            <a:spAutoFit/>
          </a:bodyPr>
          <a:lstStyle/>
          <a:p>
            <a:pPr algn="r" marL="0" indent="0" lvl="0">
              <a:lnSpc>
                <a:spcPts val="2520"/>
              </a:lnSpc>
              <a:spcBef>
                <a:spcPct val="0"/>
              </a:spcBef>
            </a:pPr>
            <a:r>
              <a:rPr lang="en-US" sz="1800" spc="239">
                <a:solidFill>
                  <a:srgbClr val="023047"/>
                </a:solidFill>
                <a:latin typeface="Carlito"/>
                <a:ea typeface="Carlito"/>
                <a:cs typeface="Carlito"/>
                <a:sym typeface="Carlito"/>
              </a:rPr>
              <a:t>FINANCIAL ANALYST</a:t>
            </a:r>
          </a:p>
        </p:txBody>
      </p:sp>
      <p:sp>
        <p:nvSpPr>
          <p:cNvPr name="TextBox 8" id="8"/>
          <p:cNvSpPr txBox="true"/>
          <p:nvPr/>
        </p:nvSpPr>
        <p:spPr>
          <a:xfrm rot="0">
            <a:off x="666750" y="9323705"/>
            <a:ext cx="4010025" cy="296545"/>
          </a:xfrm>
          <a:prstGeom prst="rect">
            <a:avLst/>
          </a:prstGeom>
        </p:spPr>
        <p:txBody>
          <a:bodyPr anchor="t" rtlCol="false" tIns="0" lIns="0" bIns="0" rIns="0">
            <a:spAutoFit/>
          </a:bodyPr>
          <a:lstStyle/>
          <a:p>
            <a:pPr algn="l" marL="0" indent="0" lvl="0">
              <a:lnSpc>
                <a:spcPts val="2299"/>
              </a:lnSpc>
            </a:pPr>
            <a:r>
              <a:rPr lang="en-US" sz="2299" i="true">
                <a:solidFill>
                  <a:srgbClr val="219EBC"/>
                </a:solidFill>
                <a:latin typeface="Radley Italics"/>
                <a:ea typeface="Radley Italics"/>
                <a:cs typeface="Radley Italics"/>
                <a:sym typeface="Radley Italics"/>
              </a:rPr>
              <a:t>nagendradhimal.com.np</a:t>
            </a:r>
          </a:p>
        </p:txBody>
      </p:sp>
      <p:sp>
        <p:nvSpPr>
          <p:cNvPr name="TextBox 9" id="9"/>
          <p:cNvSpPr txBox="true"/>
          <p:nvPr/>
        </p:nvSpPr>
        <p:spPr>
          <a:xfrm rot="0">
            <a:off x="1028700" y="3576956"/>
            <a:ext cx="7023001"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Chapter : 05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433108" y="377535"/>
            <a:ext cx="17854892" cy="9909465"/>
          </a:xfrm>
          <a:custGeom>
            <a:avLst/>
            <a:gdLst/>
            <a:ahLst/>
            <a:cxnLst/>
            <a:rect r="r" b="b" t="t" l="l"/>
            <a:pathLst>
              <a:path h="9909465" w="17854892">
                <a:moveTo>
                  <a:pt x="0" y="0"/>
                </a:moveTo>
                <a:lnTo>
                  <a:pt x="17854892" y="0"/>
                </a:lnTo>
                <a:lnTo>
                  <a:pt x="17854892" y="9909465"/>
                </a:lnTo>
                <a:lnTo>
                  <a:pt x="0" y="9909465"/>
                </a:lnTo>
                <a:lnTo>
                  <a:pt x="0" y="0"/>
                </a:lnTo>
                <a:close/>
              </a:path>
            </a:pathLst>
          </a:custGeom>
          <a:blipFill>
            <a:blip r:embed="rId2"/>
            <a:stretch>
              <a:fillRect l="0" t="0" r="0" b="0"/>
            </a:stretch>
          </a:blipFill>
        </p:spPr>
      </p:sp>
      <p:grpSp>
        <p:nvGrpSpPr>
          <p:cNvPr name="Group 3" id="3"/>
          <p:cNvGrpSpPr/>
          <p:nvPr/>
        </p:nvGrpSpPr>
        <p:grpSpPr>
          <a:xfrm rot="0">
            <a:off x="14173200" y="8963332"/>
            <a:ext cx="5117646" cy="1720679"/>
            <a:chOff x="0" y="0"/>
            <a:chExt cx="635000" cy="213503"/>
          </a:xfrm>
        </p:grpSpPr>
        <p:sp>
          <p:nvSpPr>
            <p:cNvPr name="Freeform 4" id="4"/>
            <p:cNvSpPr/>
            <p:nvPr/>
          </p:nvSpPr>
          <p:spPr>
            <a:xfrm flipH="false" flipV="false" rot="0">
              <a:off x="0" y="0"/>
              <a:ext cx="635000" cy="213503"/>
            </a:xfrm>
            <a:custGeom>
              <a:avLst/>
              <a:gdLst/>
              <a:ahLst/>
              <a:cxnLst/>
              <a:rect r="r" b="b" t="t" l="l"/>
              <a:pathLst>
                <a:path h="213503" w="635000">
                  <a:moveTo>
                    <a:pt x="29547" y="0"/>
                  </a:moveTo>
                  <a:lnTo>
                    <a:pt x="605453" y="0"/>
                  </a:lnTo>
                  <a:cubicBezTo>
                    <a:pt x="613290" y="0"/>
                    <a:pt x="620805" y="3113"/>
                    <a:pt x="626346" y="8654"/>
                  </a:cubicBezTo>
                  <a:cubicBezTo>
                    <a:pt x="631887" y="14195"/>
                    <a:pt x="635000" y="21710"/>
                    <a:pt x="635000" y="29547"/>
                  </a:cubicBezTo>
                  <a:lnTo>
                    <a:pt x="635000" y="183956"/>
                  </a:lnTo>
                  <a:cubicBezTo>
                    <a:pt x="635000" y="191792"/>
                    <a:pt x="631887" y="199308"/>
                    <a:pt x="626346" y="204849"/>
                  </a:cubicBezTo>
                  <a:cubicBezTo>
                    <a:pt x="620805" y="210390"/>
                    <a:pt x="613290" y="213503"/>
                    <a:pt x="605453" y="213503"/>
                  </a:cubicBezTo>
                  <a:lnTo>
                    <a:pt x="29547" y="213503"/>
                  </a:lnTo>
                  <a:cubicBezTo>
                    <a:pt x="21710" y="213503"/>
                    <a:pt x="14195" y="210390"/>
                    <a:pt x="8654" y="204849"/>
                  </a:cubicBezTo>
                  <a:cubicBezTo>
                    <a:pt x="3113" y="199308"/>
                    <a:pt x="0" y="191792"/>
                    <a:pt x="0" y="183956"/>
                  </a:cubicBezTo>
                  <a:lnTo>
                    <a:pt x="0" y="29547"/>
                  </a:lnTo>
                  <a:cubicBezTo>
                    <a:pt x="0" y="21710"/>
                    <a:pt x="3113" y="14195"/>
                    <a:pt x="8654" y="8654"/>
                  </a:cubicBezTo>
                  <a:cubicBezTo>
                    <a:pt x="14195" y="3113"/>
                    <a:pt x="21710" y="0"/>
                    <a:pt x="29547" y="0"/>
                  </a:cubicBezTo>
                  <a:close/>
                </a:path>
              </a:pathLst>
            </a:custGeom>
            <a:solidFill>
              <a:srgbClr val="219EBC"/>
            </a:solidFill>
          </p:spPr>
        </p:sp>
        <p:sp>
          <p:nvSpPr>
            <p:cNvPr name="TextBox 5" id="5"/>
            <p:cNvSpPr txBox="true"/>
            <p:nvPr/>
          </p:nvSpPr>
          <p:spPr>
            <a:xfrm>
              <a:off x="0" y="-238125"/>
              <a:ext cx="635000" cy="451628"/>
            </a:xfrm>
            <a:prstGeom prst="rect">
              <a:avLst/>
            </a:prstGeom>
          </p:spPr>
          <p:txBody>
            <a:bodyPr anchor="ctr" rtlCol="false" tIns="50800" lIns="50800" bIns="50800" rIns="50800"/>
            <a:lstStyle/>
            <a:p>
              <a:pPr algn="ctr">
                <a:lnSpc>
                  <a:spcPts val="8400"/>
                </a:lnSpc>
              </a:pPr>
              <a:r>
                <a:rPr lang="en-US" sz="6000">
                  <a:solidFill>
                    <a:srgbClr val="F5F5F5"/>
                  </a:solidFill>
                  <a:latin typeface="Carlito"/>
                  <a:ea typeface="Carlito"/>
                  <a:cs typeface="Carlito"/>
                  <a:sym typeface="Carlito"/>
                </a:rPr>
                <a:t>NDGURU</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4504632" y="666750"/>
            <a:ext cx="3126143" cy="4768453"/>
            <a:chOff x="0" y="0"/>
            <a:chExt cx="1076712" cy="1642359"/>
          </a:xfrm>
        </p:grpSpPr>
        <p:sp>
          <p:nvSpPr>
            <p:cNvPr name="Freeform 3" id="3"/>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2"/>
              <a:stretch>
                <a:fillRect l="0" t="-333" r="0" b="-333"/>
              </a:stretch>
            </a:blipFill>
          </p:spPr>
        </p:sp>
      </p:grpSp>
      <p:grpSp>
        <p:nvGrpSpPr>
          <p:cNvPr name="Group 4" id="4"/>
          <p:cNvGrpSpPr/>
          <p:nvPr/>
        </p:nvGrpSpPr>
        <p:grpSpPr>
          <a:xfrm rot="0">
            <a:off x="11048446" y="666750"/>
            <a:ext cx="3126143" cy="4768453"/>
            <a:chOff x="0" y="0"/>
            <a:chExt cx="1076712" cy="1642359"/>
          </a:xfrm>
        </p:grpSpPr>
        <p:sp>
          <p:nvSpPr>
            <p:cNvPr name="Freeform 5" id="5"/>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3"/>
              <a:stretch>
                <a:fillRect l="0" t="-333" r="0" b="-333"/>
              </a:stretch>
            </a:blipFill>
          </p:spPr>
        </p:sp>
      </p:grpSp>
      <p:grpSp>
        <p:nvGrpSpPr>
          <p:cNvPr name="Group 6" id="6"/>
          <p:cNvGrpSpPr/>
          <p:nvPr/>
        </p:nvGrpSpPr>
        <p:grpSpPr>
          <a:xfrm rot="0">
            <a:off x="7562850" y="666750"/>
            <a:ext cx="3126143" cy="4768453"/>
            <a:chOff x="0" y="0"/>
            <a:chExt cx="1076712" cy="1642359"/>
          </a:xfrm>
        </p:grpSpPr>
        <p:sp>
          <p:nvSpPr>
            <p:cNvPr name="Freeform 7" id="7"/>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4"/>
              <a:stretch>
                <a:fillRect l="0" t="-333" r="0" b="-333"/>
              </a:stretch>
            </a:blipFill>
          </p:spPr>
        </p:sp>
      </p:grpSp>
      <p:grpSp>
        <p:nvGrpSpPr>
          <p:cNvPr name="Group 8" id="8"/>
          <p:cNvGrpSpPr/>
          <p:nvPr/>
        </p:nvGrpSpPr>
        <p:grpSpPr>
          <a:xfrm rot="0">
            <a:off x="4133665" y="666750"/>
            <a:ext cx="3126143" cy="4768453"/>
            <a:chOff x="0" y="0"/>
            <a:chExt cx="1076712" cy="1642359"/>
          </a:xfrm>
        </p:grpSpPr>
        <p:sp>
          <p:nvSpPr>
            <p:cNvPr name="Freeform 9" id="9"/>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5"/>
              <a:stretch>
                <a:fillRect l="0" t="-333" r="0" b="-333"/>
              </a:stretch>
            </a:blipFill>
          </p:spPr>
        </p:sp>
      </p:grpSp>
      <p:grpSp>
        <p:nvGrpSpPr>
          <p:cNvPr name="Group 10" id="10"/>
          <p:cNvGrpSpPr/>
          <p:nvPr/>
        </p:nvGrpSpPr>
        <p:grpSpPr>
          <a:xfrm rot="0">
            <a:off x="666750" y="666750"/>
            <a:ext cx="3126143" cy="4768453"/>
            <a:chOff x="0" y="0"/>
            <a:chExt cx="1076712" cy="1642359"/>
          </a:xfrm>
        </p:grpSpPr>
        <p:sp>
          <p:nvSpPr>
            <p:cNvPr name="Freeform 11" id="11"/>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6"/>
              <a:stretch>
                <a:fillRect l="0" t="-333" r="0" b="-333"/>
              </a:stretch>
            </a:blipFill>
          </p:spPr>
        </p:sp>
      </p:grpSp>
      <p:grpSp>
        <p:nvGrpSpPr>
          <p:cNvPr name="Group 12" id="12"/>
          <p:cNvGrpSpPr/>
          <p:nvPr/>
        </p:nvGrpSpPr>
        <p:grpSpPr>
          <a:xfrm rot="0">
            <a:off x="666750" y="5688965"/>
            <a:ext cx="2876550" cy="1206810"/>
            <a:chOff x="0" y="0"/>
            <a:chExt cx="3835400" cy="1609080"/>
          </a:xfrm>
        </p:grpSpPr>
        <p:sp>
          <p:nvSpPr>
            <p:cNvPr name="TextBox 13" id="13"/>
            <p:cNvSpPr txBox="true"/>
            <p:nvPr/>
          </p:nvSpPr>
          <p:spPr>
            <a:xfrm rot="0">
              <a:off x="0" y="-47625"/>
              <a:ext cx="3835400" cy="514975"/>
            </a:xfrm>
            <a:prstGeom prst="rect">
              <a:avLst/>
            </a:prstGeom>
          </p:spPr>
          <p:txBody>
            <a:bodyPr anchor="t" rtlCol="false" tIns="0" lIns="0" bIns="0" rIns="0">
              <a:spAutoFit/>
            </a:bodyPr>
            <a:lstStyle/>
            <a:p>
              <a:pPr algn="l" marL="0" indent="0" lvl="0">
                <a:lnSpc>
                  <a:spcPts val="3255"/>
                </a:lnSpc>
                <a:spcBef>
                  <a:spcPct val="0"/>
                </a:spcBef>
              </a:pPr>
              <a:r>
                <a:rPr lang="en-US" sz="2325">
                  <a:solidFill>
                    <a:srgbClr val="023047"/>
                  </a:solidFill>
                  <a:latin typeface="Radley"/>
                  <a:ea typeface="Radley"/>
                  <a:cs typeface="Radley"/>
                  <a:sym typeface="Radley"/>
                </a:rPr>
                <a:t>Seed Capital</a:t>
              </a:r>
            </a:p>
          </p:txBody>
        </p:sp>
        <p:sp>
          <p:nvSpPr>
            <p:cNvPr name="TextBox 14" id="14"/>
            <p:cNvSpPr txBox="true"/>
            <p:nvPr/>
          </p:nvSpPr>
          <p:spPr>
            <a:xfrm rot="0">
              <a:off x="0" y="708650"/>
              <a:ext cx="3833095" cy="900430"/>
            </a:xfrm>
            <a:prstGeom prst="rect">
              <a:avLst/>
            </a:prstGeom>
          </p:spPr>
          <p:txBody>
            <a:bodyPr anchor="t" rtlCol="false" tIns="0" lIns="0" bIns="0" rIns="0">
              <a:spAutoFit/>
            </a:bodyPr>
            <a:lstStyle/>
            <a:p>
              <a:pPr algn="l" marL="0" indent="0" lvl="0">
                <a:lnSpc>
                  <a:spcPts val="2677"/>
                </a:lnSpc>
                <a:spcBef>
                  <a:spcPct val="0"/>
                </a:spcBef>
              </a:pPr>
              <a:r>
                <a:rPr lang="en-US" sz="1912" strike="noStrike" u="none">
                  <a:solidFill>
                    <a:srgbClr val="023047"/>
                  </a:solidFill>
                  <a:latin typeface="Carlito"/>
                  <a:ea typeface="Carlito"/>
                  <a:cs typeface="Carlito"/>
                  <a:sym typeface="Carlito"/>
                </a:rPr>
                <a:t>Initial funding for market research and design</a:t>
              </a:r>
            </a:p>
          </p:txBody>
        </p:sp>
      </p:grpSp>
      <p:grpSp>
        <p:nvGrpSpPr>
          <p:cNvPr name="Group 15" id="15"/>
          <p:cNvGrpSpPr/>
          <p:nvPr/>
        </p:nvGrpSpPr>
        <p:grpSpPr>
          <a:xfrm rot="0">
            <a:off x="4133665" y="5688965"/>
            <a:ext cx="2876550" cy="1206810"/>
            <a:chOff x="0" y="0"/>
            <a:chExt cx="3835400" cy="1609080"/>
          </a:xfrm>
        </p:grpSpPr>
        <p:sp>
          <p:nvSpPr>
            <p:cNvPr name="TextBox 16" id="16"/>
            <p:cNvSpPr txBox="true"/>
            <p:nvPr/>
          </p:nvSpPr>
          <p:spPr>
            <a:xfrm rot="0">
              <a:off x="0" y="-47625"/>
              <a:ext cx="3835400" cy="514975"/>
            </a:xfrm>
            <a:prstGeom prst="rect">
              <a:avLst/>
            </a:prstGeom>
          </p:spPr>
          <p:txBody>
            <a:bodyPr anchor="t" rtlCol="false" tIns="0" lIns="0" bIns="0" rIns="0">
              <a:spAutoFit/>
            </a:bodyPr>
            <a:lstStyle/>
            <a:p>
              <a:pPr algn="l" marL="0" indent="0" lvl="0">
                <a:lnSpc>
                  <a:spcPts val="3255"/>
                </a:lnSpc>
                <a:spcBef>
                  <a:spcPct val="0"/>
                </a:spcBef>
              </a:pPr>
              <a:r>
                <a:rPr lang="en-US" sz="2325">
                  <a:solidFill>
                    <a:srgbClr val="023047"/>
                  </a:solidFill>
                  <a:latin typeface="Radley"/>
                  <a:ea typeface="Radley"/>
                  <a:cs typeface="Radley"/>
                  <a:sym typeface="Radley"/>
                </a:rPr>
                <a:t>Startup Financing</a:t>
              </a:r>
            </a:p>
          </p:txBody>
        </p:sp>
        <p:sp>
          <p:nvSpPr>
            <p:cNvPr name="TextBox 17" id="17"/>
            <p:cNvSpPr txBox="true"/>
            <p:nvPr/>
          </p:nvSpPr>
          <p:spPr>
            <a:xfrm rot="0">
              <a:off x="0" y="708650"/>
              <a:ext cx="3835400" cy="900430"/>
            </a:xfrm>
            <a:prstGeom prst="rect">
              <a:avLst/>
            </a:prstGeom>
          </p:spPr>
          <p:txBody>
            <a:bodyPr anchor="t" rtlCol="false" tIns="0" lIns="0" bIns="0" rIns="0">
              <a:spAutoFit/>
            </a:bodyPr>
            <a:lstStyle/>
            <a:p>
              <a:pPr algn="l" marL="0" indent="0" lvl="0">
                <a:lnSpc>
                  <a:spcPts val="2677"/>
                </a:lnSpc>
                <a:spcBef>
                  <a:spcPct val="0"/>
                </a:spcBef>
              </a:pPr>
              <a:r>
                <a:rPr lang="en-US" sz="1912" strike="noStrike" u="none">
                  <a:solidFill>
                    <a:srgbClr val="023047"/>
                  </a:solidFill>
                  <a:latin typeface="Carlito"/>
                  <a:ea typeface="Carlito"/>
                  <a:cs typeface="Carlito"/>
                  <a:sym typeface="Carlito"/>
                </a:rPr>
                <a:t>Funding to develop products and hire staff</a:t>
              </a:r>
            </a:p>
          </p:txBody>
        </p:sp>
      </p:grpSp>
      <p:grpSp>
        <p:nvGrpSpPr>
          <p:cNvPr name="Group 18" id="18"/>
          <p:cNvGrpSpPr/>
          <p:nvPr/>
        </p:nvGrpSpPr>
        <p:grpSpPr>
          <a:xfrm rot="0">
            <a:off x="7562850" y="5688965"/>
            <a:ext cx="2876550" cy="1206810"/>
            <a:chOff x="0" y="0"/>
            <a:chExt cx="3835400" cy="1609080"/>
          </a:xfrm>
        </p:grpSpPr>
        <p:sp>
          <p:nvSpPr>
            <p:cNvPr name="TextBox 19" id="19"/>
            <p:cNvSpPr txBox="true"/>
            <p:nvPr/>
          </p:nvSpPr>
          <p:spPr>
            <a:xfrm rot="0">
              <a:off x="0" y="-47625"/>
              <a:ext cx="3835400" cy="514975"/>
            </a:xfrm>
            <a:prstGeom prst="rect">
              <a:avLst/>
            </a:prstGeom>
          </p:spPr>
          <p:txBody>
            <a:bodyPr anchor="t" rtlCol="false" tIns="0" lIns="0" bIns="0" rIns="0">
              <a:spAutoFit/>
            </a:bodyPr>
            <a:lstStyle/>
            <a:p>
              <a:pPr algn="l" marL="0" indent="0" lvl="0">
                <a:lnSpc>
                  <a:spcPts val="3255"/>
                </a:lnSpc>
                <a:spcBef>
                  <a:spcPct val="0"/>
                </a:spcBef>
              </a:pPr>
              <a:r>
                <a:rPr lang="en-US" sz="2325">
                  <a:solidFill>
                    <a:srgbClr val="023047"/>
                  </a:solidFill>
                  <a:latin typeface="Radley"/>
                  <a:ea typeface="Radley"/>
                  <a:cs typeface="Radley"/>
                  <a:sym typeface="Radley"/>
                </a:rPr>
                <a:t>Second Round</a:t>
              </a:r>
            </a:p>
          </p:txBody>
        </p:sp>
        <p:sp>
          <p:nvSpPr>
            <p:cNvPr name="TextBox 20" id="20"/>
            <p:cNvSpPr txBox="true"/>
            <p:nvPr/>
          </p:nvSpPr>
          <p:spPr>
            <a:xfrm rot="0">
              <a:off x="0" y="708650"/>
              <a:ext cx="3835400" cy="900430"/>
            </a:xfrm>
            <a:prstGeom prst="rect">
              <a:avLst/>
            </a:prstGeom>
          </p:spPr>
          <p:txBody>
            <a:bodyPr anchor="t" rtlCol="false" tIns="0" lIns="0" bIns="0" rIns="0">
              <a:spAutoFit/>
            </a:bodyPr>
            <a:lstStyle/>
            <a:p>
              <a:pPr algn="l" marL="0" indent="0" lvl="0">
                <a:lnSpc>
                  <a:spcPts val="2677"/>
                </a:lnSpc>
                <a:spcBef>
                  <a:spcPct val="0"/>
                </a:spcBef>
              </a:pPr>
              <a:r>
                <a:rPr lang="en-US" sz="1912" strike="noStrike" u="none">
                  <a:solidFill>
                    <a:srgbClr val="023047"/>
                  </a:solidFill>
                  <a:latin typeface="Carlito"/>
                  <a:ea typeface="Carlito"/>
                  <a:cs typeface="Carlito"/>
                  <a:sym typeface="Carlito"/>
                </a:rPr>
                <a:t>Growth funding to expand the customer base</a:t>
              </a:r>
            </a:p>
          </p:txBody>
        </p:sp>
      </p:grpSp>
      <p:grpSp>
        <p:nvGrpSpPr>
          <p:cNvPr name="Group 21" id="21"/>
          <p:cNvGrpSpPr/>
          <p:nvPr/>
        </p:nvGrpSpPr>
        <p:grpSpPr>
          <a:xfrm rot="0">
            <a:off x="11048446" y="5688965"/>
            <a:ext cx="2876550" cy="1540185"/>
            <a:chOff x="0" y="0"/>
            <a:chExt cx="3835400" cy="2053580"/>
          </a:xfrm>
        </p:grpSpPr>
        <p:sp>
          <p:nvSpPr>
            <p:cNvPr name="TextBox 22" id="22"/>
            <p:cNvSpPr txBox="true"/>
            <p:nvPr/>
          </p:nvSpPr>
          <p:spPr>
            <a:xfrm rot="0">
              <a:off x="0" y="-47625"/>
              <a:ext cx="3835400" cy="514975"/>
            </a:xfrm>
            <a:prstGeom prst="rect">
              <a:avLst/>
            </a:prstGeom>
          </p:spPr>
          <p:txBody>
            <a:bodyPr anchor="t" rtlCol="false" tIns="0" lIns="0" bIns="0" rIns="0">
              <a:spAutoFit/>
            </a:bodyPr>
            <a:lstStyle/>
            <a:p>
              <a:pPr algn="l" marL="0" indent="0" lvl="0">
                <a:lnSpc>
                  <a:spcPts val="3255"/>
                </a:lnSpc>
                <a:spcBef>
                  <a:spcPct val="0"/>
                </a:spcBef>
              </a:pPr>
              <a:r>
                <a:rPr lang="en-US" sz="2325">
                  <a:solidFill>
                    <a:srgbClr val="023047"/>
                  </a:solidFill>
                  <a:latin typeface="Radley"/>
                  <a:ea typeface="Radley"/>
                  <a:cs typeface="Radley"/>
                  <a:sym typeface="Radley"/>
                </a:rPr>
                <a:t>Cash Flow</a:t>
              </a:r>
            </a:p>
          </p:txBody>
        </p:sp>
        <p:sp>
          <p:nvSpPr>
            <p:cNvPr name="TextBox 23" id="23"/>
            <p:cNvSpPr txBox="true"/>
            <p:nvPr/>
          </p:nvSpPr>
          <p:spPr>
            <a:xfrm rot="0">
              <a:off x="0" y="708650"/>
              <a:ext cx="3835400" cy="1344930"/>
            </a:xfrm>
            <a:prstGeom prst="rect">
              <a:avLst/>
            </a:prstGeom>
          </p:spPr>
          <p:txBody>
            <a:bodyPr anchor="t" rtlCol="false" tIns="0" lIns="0" bIns="0" rIns="0">
              <a:spAutoFit/>
            </a:bodyPr>
            <a:lstStyle/>
            <a:p>
              <a:pPr algn="l" marL="0" indent="0" lvl="0">
                <a:lnSpc>
                  <a:spcPts val="2677"/>
                </a:lnSpc>
                <a:spcBef>
                  <a:spcPct val="0"/>
                </a:spcBef>
              </a:pPr>
              <a:r>
                <a:rPr lang="en-US" sz="1912" strike="noStrike" u="none">
                  <a:solidFill>
                    <a:srgbClr val="023047"/>
                  </a:solidFill>
                  <a:latin typeface="Carlito"/>
                  <a:ea typeface="Carlito"/>
                  <a:cs typeface="Carlito"/>
                  <a:sym typeface="Carlito"/>
                </a:rPr>
                <a:t>Visualizing increasing investments in business growth</a:t>
              </a:r>
            </a:p>
          </p:txBody>
        </p:sp>
      </p:grpSp>
      <p:grpSp>
        <p:nvGrpSpPr>
          <p:cNvPr name="Group 24" id="24"/>
          <p:cNvGrpSpPr/>
          <p:nvPr/>
        </p:nvGrpSpPr>
        <p:grpSpPr>
          <a:xfrm rot="0">
            <a:off x="14504632" y="5688965"/>
            <a:ext cx="2876550" cy="1206810"/>
            <a:chOff x="0" y="0"/>
            <a:chExt cx="3835400" cy="1609080"/>
          </a:xfrm>
        </p:grpSpPr>
        <p:sp>
          <p:nvSpPr>
            <p:cNvPr name="TextBox 25" id="25"/>
            <p:cNvSpPr txBox="true"/>
            <p:nvPr/>
          </p:nvSpPr>
          <p:spPr>
            <a:xfrm rot="0">
              <a:off x="0" y="-47625"/>
              <a:ext cx="3835400" cy="514975"/>
            </a:xfrm>
            <a:prstGeom prst="rect">
              <a:avLst/>
            </a:prstGeom>
          </p:spPr>
          <p:txBody>
            <a:bodyPr anchor="t" rtlCol="false" tIns="0" lIns="0" bIns="0" rIns="0">
              <a:spAutoFit/>
            </a:bodyPr>
            <a:lstStyle/>
            <a:p>
              <a:pPr algn="l" marL="0" indent="0" lvl="0">
                <a:lnSpc>
                  <a:spcPts val="3255"/>
                </a:lnSpc>
                <a:spcBef>
                  <a:spcPct val="0"/>
                </a:spcBef>
              </a:pPr>
              <a:r>
                <a:rPr lang="en-US" sz="2325">
                  <a:solidFill>
                    <a:srgbClr val="023047"/>
                  </a:solidFill>
                  <a:latin typeface="Radley"/>
                  <a:ea typeface="Radley"/>
                  <a:cs typeface="Radley"/>
                  <a:sym typeface="Radley"/>
                </a:rPr>
                <a:t>Investment Nurturing</a:t>
              </a:r>
            </a:p>
          </p:txBody>
        </p:sp>
        <p:sp>
          <p:nvSpPr>
            <p:cNvPr name="TextBox 26" id="26"/>
            <p:cNvSpPr txBox="true"/>
            <p:nvPr/>
          </p:nvSpPr>
          <p:spPr>
            <a:xfrm rot="0">
              <a:off x="0" y="708650"/>
              <a:ext cx="3835400" cy="900430"/>
            </a:xfrm>
            <a:prstGeom prst="rect">
              <a:avLst/>
            </a:prstGeom>
          </p:spPr>
          <p:txBody>
            <a:bodyPr anchor="t" rtlCol="false" tIns="0" lIns="0" bIns="0" rIns="0">
              <a:spAutoFit/>
            </a:bodyPr>
            <a:lstStyle/>
            <a:p>
              <a:pPr algn="l" marL="0" indent="0" lvl="0">
                <a:lnSpc>
                  <a:spcPts val="2677"/>
                </a:lnSpc>
                <a:spcBef>
                  <a:spcPct val="0"/>
                </a:spcBef>
              </a:pPr>
              <a:r>
                <a:rPr lang="en-US" sz="1912" strike="noStrike" u="none">
                  <a:solidFill>
                    <a:srgbClr val="023047"/>
                  </a:solidFill>
                  <a:latin typeface="Carlito"/>
                  <a:ea typeface="Carlito"/>
                  <a:cs typeface="Carlito"/>
                  <a:sym typeface="Carlito"/>
                </a:rPr>
                <a:t>Cultivating ideas for future business success</a:t>
              </a:r>
            </a:p>
          </p:txBody>
        </p:sp>
      </p:grpSp>
      <p:sp>
        <p:nvSpPr>
          <p:cNvPr name="TextBox 27" id="27"/>
          <p:cNvSpPr txBox="true"/>
          <p:nvPr/>
        </p:nvSpPr>
        <p:spPr>
          <a:xfrm rot="0">
            <a:off x="666750" y="8376130"/>
            <a:ext cx="16954500" cy="1249451"/>
          </a:xfrm>
          <a:prstGeom prst="rect">
            <a:avLst/>
          </a:prstGeom>
        </p:spPr>
        <p:txBody>
          <a:bodyPr anchor="t" rtlCol="false" tIns="0" lIns="0" bIns="0" rIns="0">
            <a:spAutoFit/>
          </a:bodyPr>
          <a:lstStyle/>
          <a:p>
            <a:pPr algn="ctr" marL="0" indent="0" lvl="0">
              <a:lnSpc>
                <a:spcPts val="9634"/>
              </a:lnSpc>
              <a:spcBef>
                <a:spcPct val="0"/>
              </a:spcBef>
            </a:pPr>
            <a:r>
              <a:rPr lang="en-US" sz="8602">
                <a:solidFill>
                  <a:srgbClr val="023047"/>
                </a:solidFill>
                <a:latin typeface="Radley"/>
                <a:ea typeface="Radley"/>
                <a:cs typeface="Radley"/>
                <a:sym typeface="Radley"/>
              </a:rPr>
              <a:t>1</a:t>
            </a:r>
            <a:r>
              <a:rPr lang="en-US" sz="8602">
                <a:solidFill>
                  <a:srgbClr val="023047"/>
                </a:solidFill>
                <a:latin typeface="Radley"/>
                <a:ea typeface="Radley"/>
                <a:cs typeface="Radley"/>
                <a:sym typeface="Radley"/>
              </a:rPr>
              <a:t>– Early Stage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1048446" y="666750"/>
            <a:ext cx="3126143" cy="4768453"/>
            <a:chOff x="0" y="0"/>
            <a:chExt cx="1076712" cy="1642359"/>
          </a:xfrm>
        </p:grpSpPr>
        <p:sp>
          <p:nvSpPr>
            <p:cNvPr name="Freeform 3" id="3"/>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2"/>
              <a:stretch>
                <a:fillRect l="0" t="-333" r="0" b="-333"/>
              </a:stretch>
            </a:blipFill>
          </p:spPr>
        </p:sp>
      </p:grpSp>
      <p:grpSp>
        <p:nvGrpSpPr>
          <p:cNvPr name="Group 4" id="4"/>
          <p:cNvGrpSpPr/>
          <p:nvPr/>
        </p:nvGrpSpPr>
        <p:grpSpPr>
          <a:xfrm rot="0">
            <a:off x="7562850" y="666750"/>
            <a:ext cx="3126143" cy="4768453"/>
            <a:chOff x="0" y="0"/>
            <a:chExt cx="1076712" cy="1642359"/>
          </a:xfrm>
        </p:grpSpPr>
        <p:sp>
          <p:nvSpPr>
            <p:cNvPr name="Freeform 5" id="5"/>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3"/>
              <a:stretch>
                <a:fillRect l="0" t="-333" r="0" b="-333"/>
              </a:stretch>
            </a:blipFill>
          </p:spPr>
        </p:sp>
      </p:grpSp>
      <p:grpSp>
        <p:nvGrpSpPr>
          <p:cNvPr name="Group 6" id="6"/>
          <p:cNvGrpSpPr/>
          <p:nvPr/>
        </p:nvGrpSpPr>
        <p:grpSpPr>
          <a:xfrm rot="0">
            <a:off x="4133665" y="666750"/>
            <a:ext cx="3126143" cy="4768453"/>
            <a:chOff x="0" y="0"/>
            <a:chExt cx="1076712" cy="1642359"/>
          </a:xfrm>
        </p:grpSpPr>
        <p:sp>
          <p:nvSpPr>
            <p:cNvPr name="Freeform 7" id="7"/>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4"/>
              <a:stretch>
                <a:fillRect l="0" t="-333" r="0" b="-333"/>
              </a:stretch>
            </a:blipFill>
          </p:spPr>
        </p:sp>
      </p:grpSp>
      <p:grpSp>
        <p:nvGrpSpPr>
          <p:cNvPr name="Group 8" id="8"/>
          <p:cNvGrpSpPr/>
          <p:nvPr/>
        </p:nvGrpSpPr>
        <p:grpSpPr>
          <a:xfrm rot="0">
            <a:off x="666750" y="666750"/>
            <a:ext cx="3126143" cy="4768453"/>
            <a:chOff x="0" y="0"/>
            <a:chExt cx="1076712" cy="1642359"/>
          </a:xfrm>
        </p:grpSpPr>
        <p:sp>
          <p:nvSpPr>
            <p:cNvPr name="Freeform 9" id="9"/>
            <p:cNvSpPr/>
            <p:nvPr/>
          </p:nvSpPr>
          <p:spPr>
            <a:xfrm flipH="false" flipV="false" rot="0">
              <a:off x="0" y="0"/>
              <a:ext cx="1076712" cy="1642359"/>
            </a:xfrm>
            <a:custGeom>
              <a:avLst/>
              <a:gdLst/>
              <a:ahLst/>
              <a:cxnLst/>
              <a:rect r="r" b="b" t="t" l="l"/>
              <a:pathLst>
                <a:path h="1642359" w="1076712">
                  <a:moveTo>
                    <a:pt x="0" y="0"/>
                  </a:moveTo>
                  <a:lnTo>
                    <a:pt x="1076712" y="0"/>
                  </a:lnTo>
                  <a:lnTo>
                    <a:pt x="1076712" y="1642359"/>
                  </a:lnTo>
                  <a:lnTo>
                    <a:pt x="0" y="1642359"/>
                  </a:lnTo>
                  <a:close/>
                </a:path>
              </a:pathLst>
            </a:custGeom>
            <a:blipFill>
              <a:blip r:embed="rId5"/>
              <a:stretch>
                <a:fillRect l="0" t="-333" r="0" b="-333"/>
              </a:stretch>
            </a:blipFill>
          </p:spPr>
        </p:sp>
      </p:grpSp>
      <p:grpSp>
        <p:nvGrpSpPr>
          <p:cNvPr name="Group 10" id="10"/>
          <p:cNvGrpSpPr/>
          <p:nvPr/>
        </p:nvGrpSpPr>
        <p:grpSpPr>
          <a:xfrm rot="0">
            <a:off x="666750" y="5688965"/>
            <a:ext cx="2876550" cy="1207695"/>
            <a:chOff x="0" y="0"/>
            <a:chExt cx="3835400" cy="1610260"/>
          </a:xfrm>
        </p:grpSpPr>
        <p:sp>
          <p:nvSpPr>
            <p:cNvPr name="TextBox 11" id="11"/>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023047"/>
                  </a:solidFill>
                  <a:latin typeface="Radley"/>
                  <a:ea typeface="Radley"/>
                  <a:cs typeface="Radley"/>
                  <a:sym typeface="Radley"/>
                </a:rPr>
                <a:t>Expansion Financing</a:t>
              </a:r>
            </a:p>
          </p:txBody>
        </p:sp>
        <p:sp>
          <p:nvSpPr>
            <p:cNvPr name="TextBox 12" id="12"/>
            <p:cNvSpPr txBox="true"/>
            <p:nvPr/>
          </p:nvSpPr>
          <p:spPr>
            <a:xfrm rot="0">
              <a:off x="0" y="677022"/>
              <a:ext cx="3833095"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Funding for new markets and product launches</a:t>
              </a:r>
            </a:p>
          </p:txBody>
        </p:sp>
      </p:grpSp>
      <p:grpSp>
        <p:nvGrpSpPr>
          <p:cNvPr name="Group 13" id="13"/>
          <p:cNvGrpSpPr/>
          <p:nvPr/>
        </p:nvGrpSpPr>
        <p:grpSpPr>
          <a:xfrm rot="0">
            <a:off x="4133665" y="5688965"/>
            <a:ext cx="2876550" cy="1207695"/>
            <a:chOff x="0" y="0"/>
            <a:chExt cx="3835400" cy="1610260"/>
          </a:xfrm>
        </p:grpSpPr>
        <p:sp>
          <p:nvSpPr>
            <p:cNvPr name="TextBox 14" id="14"/>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023047"/>
                  </a:solidFill>
                  <a:latin typeface="Radley"/>
                  <a:ea typeface="Radley"/>
                  <a:cs typeface="Radley"/>
                  <a:sym typeface="Radley"/>
                </a:rPr>
                <a:t>Replacement Capital</a:t>
              </a:r>
            </a:p>
          </p:txBody>
        </p:sp>
        <p:sp>
          <p:nvSpPr>
            <p:cNvPr name="TextBox 15" id="15"/>
            <p:cNvSpPr txBox="true"/>
            <p:nvPr/>
          </p:nvSpPr>
          <p:spPr>
            <a:xfrm rot="0">
              <a:off x="0" y="677022"/>
              <a:ext cx="3835400"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Buying out existing shareholders for growth</a:t>
              </a:r>
            </a:p>
          </p:txBody>
        </p:sp>
      </p:grpSp>
      <p:grpSp>
        <p:nvGrpSpPr>
          <p:cNvPr name="Group 16" id="16"/>
          <p:cNvGrpSpPr/>
          <p:nvPr/>
        </p:nvGrpSpPr>
        <p:grpSpPr>
          <a:xfrm rot="0">
            <a:off x="7562850" y="5688965"/>
            <a:ext cx="2876550" cy="1207695"/>
            <a:chOff x="0" y="0"/>
            <a:chExt cx="3835400" cy="1610260"/>
          </a:xfrm>
        </p:grpSpPr>
        <p:sp>
          <p:nvSpPr>
            <p:cNvPr name="TextBox 17" id="17"/>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023047"/>
                  </a:solidFill>
                  <a:latin typeface="Radley"/>
                  <a:ea typeface="Radley"/>
                  <a:cs typeface="Radley"/>
                  <a:sym typeface="Radley"/>
                </a:rPr>
                <a:t>Management Buyout</a:t>
              </a:r>
            </a:p>
          </p:txBody>
        </p:sp>
        <p:sp>
          <p:nvSpPr>
            <p:cNvPr name="TextBox 18" id="18"/>
            <p:cNvSpPr txBox="true"/>
            <p:nvPr/>
          </p:nvSpPr>
          <p:spPr>
            <a:xfrm rot="0">
              <a:off x="0" y="677022"/>
              <a:ext cx="3835400"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Managers acquiring ownership of the business</a:t>
              </a:r>
            </a:p>
          </p:txBody>
        </p:sp>
      </p:grpSp>
      <p:grpSp>
        <p:nvGrpSpPr>
          <p:cNvPr name="Group 19" id="19"/>
          <p:cNvGrpSpPr/>
          <p:nvPr/>
        </p:nvGrpSpPr>
        <p:grpSpPr>
          <a:xfrm rot="0">
            <a:off x="11048446" y="5688965"/>
            <a:ext cx="2876550" cy="1207695"/>
            <a:chOff x="0" y="0"/>
            <a:chExt cx="3835400" cy="1610260"/>
          </a:xfrm>
        </p:grpSpPr>
        <p:sp>
          <p:nvSpPr>
            <p:cNvPr name="TextBox 20" id="20"/>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023047"/>
                  </a:solidFill>
                  <a:latin typeface="Radley"/>
                  <a:ea typeface="Radley"/>
                  <a:cs typeface="Radley"/>
                  <a:sym typeface="Radley"/>
                </a:rPr>
                <a:t>Rescue Capital</a:t>
              </a:r>
            </a:p>
          </p:txBody>
        </p:sp>
        <p:sp>
          <p:nvSpPr>
            <p:cNvPr name="TextBox 21" id="21"/>
            <p:cNvSpPr txBox="true"/>
            <p:nvPr/>
          </p:nvSpPr>
          <p:spPr>
            <a:xfrm rot="0">
              <a:off x="0" y="677022"/>
              <a:ext cx="3835400"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Funding distressed firms to avoid bankruptcy</a:t>
              </a:r>
            </a:p>
          </p:txBody>
        </p:sp>
      </p:grpSp>
      <p:sp>
        <p:nvSpPr>
          <p:cNvPr name="TextBox 22" id="22"/>
          <p:cNvSpPr txBox="true"/>
          <p:nvPr/>
        </p:nvSpPr>
        <p:spPr>
          <a:xfrm rot="0">
            <a:off x="666750" y="7905750"/>
            <a:ext cx="16954500" cy="1414040"/>
          </a:xfrm>
          <a:prstGeom prst="rect">
            <a:avLst/>
          </a:prstGeom>
        </p:spPr>
        <p:txBody>
          <a:bodyPr anchor="t" rtlCol="false" tIns="0" lIns="0" bIns="0" rIns="0">
            <a:spAutoFit/>
          </a:bodyPr>
          <a:lstStyle/>
          <a:p>
            <a:pPr algn="ctr" marL="0" indent="0" lvl="0">
              <a:lnSpc>
                <a:spcPts val="10978"/>
              </a:lnSpc>
              <a:spcBef>
                <a:spcPct val="0"/>
              </a:spcBef>
            </a:pPr>
            <a:r>
              <a:rPr lang="en-US" sz="9802">
                <a:solidFill>
                  <a:srgbClr val="023047"/>
                </a:solidFill>
                <a:latin typeface="Radley"/>
                <a:ea typeface="Radley"/>
                <a:cs typeface="Radley"/>
                <a:sym typeface="Radley"/>
              </a:rPr>
              <a:t>2</a:t>
            </a:r>
            <a:r>
              <a:rPr lang="en-US" sz="9802">
                <a:solidFill>
                  <a:srgbClr val="023047"/>
                </a:solidFill>
                <a:latin typeface="Radley"/>
                <a:ea typeface="Radley"/>
                <a:cs typeface="Radley"/>
                <a:sym typeface="Radley"/>
              </a:rPr>
              <a:t>– Later Stage</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3705532" y="3920613"/>
            <a:ext cx="10644648" cy="4701049"/>
            <a:chOff x="0" y="0"/>
            <a:chExt cx="2190257" cy="967294"/>
          </a:xfrm>
        </p:grpSpPr>
        <p:sp>
          <p:nvSpPr>
            <p:cNvPr name="Freeform 3" id="3"/>
            <p:cNvSpPr/>
            <p:nvPr/>
          </p:nvSpPr>
          <p:spPr>
            <a:xfrm flipH="false" flipV="false" rot="0">
              <a:off x="0" y="0"/>
              <a:ext cx="2190257" cy="967294"/>
            </a:xfrm>
            <a:custGeom>
              <a:avLst/>
              <a:gdLst/>
              <a:ahLst/>
              <a:cxnLst/>
              <a:rect r="r" b="b" t="t" l="l"/>
              <a:pathLst>
                <a:path h="967294" w="2190257">
                  <a:moveTo>
                    <a:pt x="14205" y="0"/>
                  </a:moveTo>
                  <a:lnTo>
                    <a:pt x="2176052" y="0"/>
                  </a:lnTo>
                  <a:cubicBezTo>
                    <a:pt x="2183897" y="0"/>
                    <a:pt x="2190257" y="6360"/>
                    <a:pt x="2190257" y="14205"/>
                  </a:cubicBezTo>
                  <a:lnTo>
                    <a:pt x="2190257" y="953089"/>
                  </a:lnTo>
                  <a:cubicBezTo>
                    <a:pt x="2190257" y="956856"/>
                    <a:pt x="2188760" y="960469"/>
                    <a:pt x="2186096" y="963133"/>
                  </a:cubicBezTo>
                  <a:cubicBezTo>
                    <a:pt x="2183432" y="965797"/>
                    <a:pt x="2179819" y="967294"/>
                    <a:pt x="2176052" y="967294"/>
                  </a:cubicBezTo>
                  <a:lnTo>
                    <a:pt x="14205" y="967294"/>
                  </a:lnTo>
                  <a:cubicBezTo>
                    <a:pt x="10438" y="967294"/>
                    <a:pt x="6825" y="965797"/>
                    <a:pt x="4161" y="963133"/>
                  </a:cubicBezTo>
                  <a:cubicBezTo>
                    <a:pt x="1497" y="960469"/>
                    <a:pt x="0" y="956856"/>
                    <a:pt x="0" y="953089"/>
                  </a:cubicBezTo>
                  <a:lnTo>
                    <a:pt x="0" y="14205"/>
                  </a:lnTo>
                  <a:cubicBezTo>
                    <a:pt x="0" y="10438"/>
                    <a:pt x="1497" y="6825"/>
                    <a:pt x="4161" y="4161"/>
                  </a:cubicBezTo>
                  <a:cubicBezTo>
                    <a:pt x="6825" y="1497"/>
                    <a:pt x="10438" y="0"/>
                    <a:pt x="14205" y="0"/>
                  </a:cubicBezTo>
                  <a:close/>
                </a:path>
              </a:pathLst>
            </a:custGeom>
            <a:solidFill>
              <a:srgbClr val="5E17EB"/>
            </a:solidFill>
          </p:spPr>
        </p:sp>
        <p:sp>
          <p:nvSpPr>
            <p:cNvPr name="TextBox 4" id="4"/>
            <p:cNvSpPr txBox="true"/>
            <p:nvPr/>
          </p:nvSpPr>
          <p:spPr>
            <a:xfrm>
              <a:off x="0" y="-76200"/>
              <a:ext cx="2190257" cy="1043494"/>
            </a:xfrm>
            <a:prstGeom prst="rect">
              <a:avLst/>
            </a:prstGeom>
          </p:spPr>
          <p:txBody>
            <a:bodyPr anchor="ctr" rtlCol="false" tIns="50800" lIns="50800" bIns="50800" rIns="50800"/>
            <a:lstStyle/>
            <a:p>
              <a:pPr algn="ctr">
                <a:lnSpc>
                  <a:spcPts val="2677"/>
                </a:lnSpc>
              </a:pPr>
            </a:p>
          </p:txBody>
        </p:sp>
      </p:grpSp>
      <p:sp>
        <p:nvSpPr>
          <p:cNvPr name="TextBox 5" id="5"/>
          <p:cNvSpPr txBox="true"/>
          <p:nvPr/>
        </p:nvSpPr>
        <p:spPr>
          <a:xfrm rot="0">
            <a:off x="1886254" y="3421011"/>
            <a:ext cx="14515492" cy="5238750"/>
          </a:xfrm>
          <a:prstGeom prst="rect">
            <a:avLst/>
          </a:prstGeom>
        </p:spPr>
        <p:txBody>
          <a:bodyPr anchor="t" rtlCol="false" tIns="0" lIns="0" bIns="0" rIns="0">
            <a:spAutoFit/>
          </a:bodyPr>
          <a:lstStyle/>
          <a:p>
            <a:pPr algn="ctr">
              <a:lnSpc>
                <a:spcPts val="21000"/>
              </a:lnSpc>
            </a:pPr>
            <a:r>
              <a:rPr lang="en-US" sz="15000">
                <a:solidFill>
                  <a:srgbClr val="FFFFFF"/>
                </a:solidFill>
                <a:latin typeface="Fredoka"/>
                <a:ea typeface="Fredoka"/>
                <a:cs typeface="Fredoka"/>
                <a:sym typeface="Fredoka"/>
              </a:rPr>
              <a:t>Financial Distress</a:t>
            </a:r>
          </a:p>
        </p:txBody>
      </p:sp>
      <p:sp>
        <p:nvSpPr>
          <p:cNvPr name="TextBox 6" id="6"/>
          <p:cNvSpPr txBox="true"/>
          <p:nvPr/>
        </p:nvSpPr>
        <p:spPr>
          <a:xfrm rot="0">
            <a:off x="4480461" y="1637614"/>
            <a:ext cx="7631013" cy="1741176"/>
          </a:xfrm>
          <a:prstGeom prst="rect">
            <a:avLst/>
          </a:prstGeom>
        </p:spPr>
        <p:txBody>
          <a:bodyPr anchor="t" rtlCol="false" tIns="0" lIns="0" bIns="0" rIns="0">
            <a:spAutoFit/>
          </a:bodyPr>
          <a:lstStyle/>
          <a:p>
            <a:pPr algn="ctr">
              <a:lnSpc>
                <a:spcPts val="14279"/>
              </a:lnSpc>
            </a:pPr>
            <a:r>
              <a:rPr lang="en-US" sz="10199" b="true">
                <a:solidFill>
                  <a:srgbClr val="FF3131"/>
                </a:solidFill>
                <a:latin typeface="Canva Sans Bold"/>
                <a:ea typeface="Canva Sans Bold"/>
                <a:cs typeface="Canva Sans Bold"/>
                <a:sym typeface="Canva Sans Bold"/>
              </a:rPr>
              <a:t>Chapter : 07</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0429875" y="0"/>
            <a:ext cx="7858125" cy="10287000"/>
            <a:chOff x="0" y="0"/>
            <a:chExt cx="1217429" cy="1593725"/>
          </a:xfrm>
        </p:grpSpPr>
        <p:sp>
          <p:nvSpPr>
            <p:cNvPr name="Freeform 3" id="3"/>
            <p:cNvSpPr/>
            <p:nvPr/>
          </p:nvSpPr>
          <p:spPr>
            <a:xfrm flipH="false" flipV="false" rot="0">
              <a:off x="0" y="0"/>
              <a:ext cx="1217429" cy="1593725"/>
            </a:xfrm>
            <a:custGeom>
              <a:avLst/>
              <a:gdLst/>
              <a:ahLst/>
              <a:cxnLst/>
              <a:rect r="r" b="b" t="t" l="l"/>
              <a:pathLst>
                <a:path h="1593725" w="1217429">
                  <a:moveTo>
                    <a:pt x="0" y="0"/>
                  </a:moveTo>
                  <a:lnTo>
                    <a:pt x="1217429" y="0"/>
                  </a:lnTo>
                  <a:lnTo>
                    <a:pt x="1217429" y="1593725"/>
                  </a:lnTo>
                  <a:lnTo>
                    <a:pt x="0" y="1593725"/>
                  </a:lnTo>
                  <a:close/>
                </a:path>
              </a:pathLst>
            </a:custGeom>
            <a:blipFill>
              <a:blip r:embed="rId2"/>
              <a:stretch>
                <a:fillRect l="0" t="-421" r="0" b="-421"/>
              </a:stretch>
            </a:blipFill>
          </p:spPr>
        </p:sp>
      </p:grpSp>
      <p:grpSp>
        <p:nvGrpSpPr>
          <p:cNvPr name="Group 4" id="4"/>
          <p:cNvGrpSpPr/>
          <p:nvPr/>
        </p:nvGrpSpPr>
        <p:grpSpPr>
          <a:xfrm rot="0">
            <a:off x="666750" y="666755"/>
            <a:ext cx="7230865" cy="6162675"/>
            <a:chOff x="0" y="0"/>
            <a:chExt cx="9641153" cy="8216900"/>
          </a:xfrm>
        </p:grpSpPr>
        <p:sp>
          <p:nvSpPr>
            <p:cNvPr name="TextBox 5" id="5"/>
            <p:cNvSpPr txBox="true"/>
            <p:nvPr/>
          </p:nvSpPr>
          <p:spPr>
            <a:xfrm rot="0">
              <a:off x="26326" y="57150"/>
              <a:ext cx="9614826" cy="2679279"/>
            </a:xfrm>
            <a:prstGeom prst="rect">
              <a:avLst/>
            </a:prstGeom>
          </p:spPr>
          <p:txBody>
            <a:bodyPr anchor="t" rtlCol="false" tIns="0" lIns="0" bIns="0" rIns="0">
              <a:spAutoFit/>
            </a:bodyPr>
            <a:lstStyle/>
            <a:p>
              <a:pPr algn="l" marL="0" indent="0" lvl="0">
                <a:lnSpc>
                  <a:spcPts val="7840"/>
                </a:lnSpc>
                <a:spcBef>
                  <a:spcPct val="0"/>
                </a:spcBef>
              </a:pPr>
              <a:r>
                <a:rPr lang="en-US" sz="7000" i="true">
                  <a:solidFill>
                    <a:srgbClr val="023047"/>
                  </a:solidFill>
                  <a:latin typeface="Radley Italics"/>
                  <a:ea typeface="Radley Italics"/>
                  <a:cs typeface="Radley Italics"/>
                  <a:sym typeface="Radley Italics"/>
                </a:rPr>
                <a:t>What is Financial Distress?</a:t>
              </a:r>
            </a:p>
          </p:txBody>
        </p:sp>
        <p:sp>
          <p:nvSpPr>
            <p:cNvPr name="TextBox 6" id="6"/>
            <p:cNvSpPr txBox="true"/>
            <p:nvPr/>
          </p:nvSpPr>
          <p:spPr>
            <a:xfrm rot="0">
              <a:off x="26326" y="3708400"/>
              <a:ext cx="9614826" cy="1397000"/>
            </a:xfrm>
            <a:prstGeom prst="rect">
              <a:avLst/>
            </a:prstGeom>
          </p:spPr>
          <p:txBody>
            <a:bodyPr anchor="t" rtlCol="false" tIns="0" lIns="0" bIns="0" rIns="0">
              <a:spAutoFit/>
            </a:bodyPr>
            <a:lstStyle/>
            <a:p>
              <a:pPr algn="l" marL="0" indent="0" lvl="0">
                <a:lnSpc>
                  <a:spcPts val="4199"/>
                </a:lnSpc>
                <a:spcBef>
                  <a:spcPct val="0"/>
                </a:spcBef>
              </a:pPr>
              <a:r>
                <a:rPr lang="en-US" sz="3499" u="none">
                  <a:solidFill>
                    <a:srgbClr val="219EBC"/>
                  </a:solidFill>
                  <a:latin typeface="Radley"/>
                  <a:ea typeface="Radley"/>
                  <a:cs typeface="Radley"/>
                  <a:sym typeface="Radley"/>
                </a:rPr>
                <a:t>Understanding the complexities of financial instability and its effects</a:t>
              </a:r>
            </a:p>
          </p:txBody>
        </p:sp>
        <p:sp>
          <p:nvSpPr>
            <p:cNvPr name="AutoShape 7" id="7"/>
            <p:cNvSpPr/>
            <p:nvPr/>
          </p:nvSpPr>
          <p:spPr>
            <a:xfrm>
              <a:off x="0" y="3222414"/>
              <a:ext cx="9614826" cy="0"/>
            </a:xfrm>
            <a:prstGeom prst="line">
              <a:avLst/>
            </a:prstGeom>
            <a:ln cap="flat" w="25400">
              <a:solidFill>
                <a:srgbClr val="FF3131"/>
              </a:solidFill>
              <a:prstDash val="solid"/>
              <a:headEnd type="none" len="sm" w="sm"/>
              <a:tailEnd type="none" len="sm" w="sm"/>
            </a:ln>
          </p:spPr>
        </p:sp>
        <p:sp>
          <p:nvSpPr>
            <p:cNvPr name="TextBox 8" id="8"/>
            <p:cNvSpPr txBox="true"/>
            <p:nvPr/>
          </p:nvSpPr>
          <p:spPr>
            <a:xfrm rot="0">
              <a:off x="26326" y="5740400"/>
              <a:ext cx="9588500" cy="2476500"/>
            </a:xfrm>
            <a:prstGeom prst="rect">
              <a:avLst/>
            </a:prstGeom>
          </p:spPr>
          <p:txBody>
            <a:bodyPr anchor="t" rtlCol="false" tIns="0" lIns="0" bIns="0" rIns="0">
              <a:spAutoFit/>
            </a:bodyPr>
            <a:lstStyle/>
            <a:p>
              <a:pPr algn="l" marL="0" indent="0" lvl="0">
                <a:lnSpc>
                  <a:spcPts val="2400"/>
                </a:lnSpc>
              </a:pPr>
              <a:r>
                <a:rPr lang="en-US" sz="2000">
                  <a:solidFill>
                    <a:srgbClr val="023047"/>
                  </a:solidFill>
                  <a:latin typeface="Carlito"/>
                  <a:ea typeface="Carlito"/>
                  <a:cs typeface="Carlito"/>
                  <a:sym typeface="Carlito"/>
                </a:rPr>
                <a:t>Financial distress occurs when an individual or business struggles to meet financial obligations due to inadequate cash flow or overwhelming debt. This situation can lead to serious consequences, including bankruptcy and liquidation, ultimately jeopardizing business operations and affecting stakeholders. Recognizing these challenges is crucial for effective financial management.</a:t>
              </a:r>
            </a:p>
          </p:txBody>
        </p:sp>
      </p:grpSp>
      <p:grpSp>
        <p:nvGrpSpPr>
          <p:cNvPr name="Group 9" id="9"/>
          <p:cNvGrpSpPr/>
          <p:nvPr/>
        </p:nvGrpSpPr>
        <p:grpSpPr>
          <a:xfrm rot="0">
            <a:off x="666750" y="9184102"/>
            <a:ext cx="2171730" cy="2205796"/>
            <a:chOff x="0" y="0"/>
            <a:chExt cx="812800" cy="825500"/>
          </a:xfrm>
        </p:grpSpPr>
        <p:sp>
          <p:nvSpPr>
            <p:cNvPr name="Freeform 10" id="10"/>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FF3131"/>
            </a:solidFill>
          </p:spPr>
        </p:sp>
        <p:sp>
          <p:nvSpPr>
            <p:cNvPr name="TextBox 11" id="11"/>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0734675" y="0"/>
            <a:ext cx="7553325" cy="6934200"/>
            <a:chOff x="0" y="0"/>
            <a:chExt cx="2442972" cy="2242728"/>
          </a:xfrm>
        </p:grpSpPr>
        <p:sp>
          <p:nvSpPr>
            <p:cNvPr name="Freeform 3" id="3"/>
            <p:cNvSpPr/>
            <p:nvPr/>
          </p:nvSpPr>
          <p:spPr>
            <a:xfrm flipH="false" flipV="false" rot="0">
              <a:off x="0" y="0"/>
              <a:ext cx="2442972" cy="2242728"/>
            </a:xfrm>
            <a:custGeom>
              <a:avLst/>
              <a:gdLst/>
              <a:ahLst/>
              <a:cxnLst/>
              <a:rect r="r" b="b" t="t" l="l"/>
              <a:pathLst>
                <a:path h="2242728" w="2442972">
                  <a:moveTo>
                    <a:pt x="0" y="0"/>
                  </a:moveTo>
                  <a:lnTo>
                    <a:pt x="2442972" y="0"/>
                  </a:lnTo>
                  <a:lnTo>
                    <a:pt x="2442972" y="2242728"/>
                  </a:lnTo>
                  <a:lnTo>
                    <a:pt x="0" y="2242728"/>
                  </a:lnTo>
                  <a:close/>
                </a:path>
              </a:pathLst>
            </a:custGeom>
            <a:blipFill>
              <a:blip r:embed="rId2"/>
              <a:stretch>
                <a:fillRect l="-372" t="0" r="-372" b="0"/>
              </a:stretch>
            </a:blipFill>
          </p:spPr>
        </p:sp>
      </p:grpSp>
      <p:grpSp>
        <p:nvGrpSpPr>
          <p:cNvPr name="Group 4" id="4"/>
          <p:cNvGrpSpPr/>
          <p:nvPr/>
        </p:nvGrpSpPr>
        <p:grpSpPr>
          <a:xfrm rot="0">
            <a:off x="0" y="5143500"/>
            <a:ext cx="9296400" cy="5143500"/>
            <a:chOff x="0" y="0"/>
            <a:chExt cx="3882322" cy="2148006"/>
          </a:xfrm>
        </p:grpSpPr>
        <p:sp>
          <p:nvSpPr>
            <p:cNvPr name="Freeform 5" id="5"/>
            <p:cNvSpPr/>
            <p:nvPr/>
          </p:nvSpPr>
          <p:spPr>
            <a:xfrm flipH="false" flipV="false" rot="0">
              <a:off x="0" y="0"/>
              <a:ext cx="3882322" cy="2148006"/>
            </a:xfrm>
            <a:custGeom>
              <a:avLst/>
              <a:gdLst/>
              <a:ahLst/>
              <a:cxnLst/>
              <a:rect r="r" b="b" t="t" l="l"/>
              <a:pathLst>
                <a:path h="2148006" w="3882322">
                  <a:moveTo>
                    <a:pt x="0" y="0"/>
                  </a:moveTo>
                  <a:lnTo>
                    <a:pt x="3882322" y="0"/>
                  </a:lnTo>
                  <a:lnTo>
                    <a:pt x="3882322" y="2148006"/>
                  </a:lnTo>
                  <a:lnTo>
                    <a:pt x="0" y="2148006"/>
                  </a:lnTo>
                  <a:close/>
                </a:path>
              </a:pathLst>
            </a:custGeom>
            <a:blipFill>
              <a:blip r:embed="rId3"/>
              <a:stretch>
                <a:fillRect l="-527" t="0" r="-527" b="0"/>
              </a:stretch>
            </a:blipFill>
          </p:spPr>
        </p:sp>
      </p:grpSp>
      <p:grpSp>
        <p:nvGrpSpPr>
          <p:cNvPr name="Group 6" id="6"/>
          <p:cNvGrpSpPr/>
          <p:nvPr/>
        </p:nvGrpSpPr>
        <p:grpSpPr>
          <a:xfrm rot="0">
            <a:off x="666750" y="666750"/>
            <a:ext cx="8629650" cy="4481200"/>
            <a:chOff x="0" y="0"/>
            <a:chExt cx="11506200" cy="5974933"/>
          </a:xfrm>
        </p:grpSpPr>
        <p:sp>
          <p:nvSpPr>
            <p:cNvPr name="TextBox 7" id="7"/>
            <p:cNvSpPr txBox="true"/>
            <p:nvPr/>
          </p:nvSpPr>
          <p:spPr>
            <a:xfrm rot="0">
              <a:off x="0" y="57150"/>
              <a:ext cx="11506200" cy="1358479"/>
            </a:xfrm>
            <a:prstGeom prst="rect">
              <a:avLst/>
            </a:prstGeom>
          </p:spPr>
          <p:txBody>
            <a:bodyPr anchor="t" rtlCol="false" tIns="0" lIns="0" bIns="0" rIns="0">
              <a:spAutoFit/>
            </a:bodyPr>
            <a:lstStyle/>
            <a:p>
              <a:pPr algn="l" marL="0" indent="0" lvl="0">
                <a:lnSpc>
                  <a:spcPts val="7840"/>
                </a:lnSpc>
                <a:spcBef>
                  <a:spcPct val="0"/>
                </a:spcBef>
              </a:pPr>
              <a:r>
                <a:rPr lang="en-US" sz="7000">
                  <a:solidFill>
                    <a:srgbClr val="023047"/>
                  </a:solidFill>
                  <a:latin typeface="Radley"/>
                  <a:ea typeface="Radley"/>
                  <a:cs typeface="Radley"/>
                  <a:sym typeface="Radley"/>
                </a:rPr>
                <a:t>Bankruptcy</a:t>
              </a:r>
            </a:p>
          </p:txBody>
        </p:sp>
        <p:sp>
          <p:nvSpPr>
            <p:cNvPr name="TextBox 8" id="8"/>
            <p:cNvSpPr txBox="true"/>
            <p:nvPr/>
          </p:nvSpPr>
          <p:spPr>
            <a:xfrm rot="0">
              <a:off x="0" y="2330456"/>
              <a:ext cx="115062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Legal Declaration</a:t>
              </a:r>
            </a:p>
          </p:txBody>
        </p:sp>
        <p:sp>
          <p:nvSpPr>
            <p:cNvPr name="TextBox 9" id="9"/>
            <p:cNvSpPr txBox="true"/>
            <p:nvPr/>
          </p:nvSpPr>
          <p:spPr>
            <a:xfrm rot="0">
              <a:off x="0" y="3137541"/>
              <a:ext cx="11506200" cy="2837392"/>
            </a:xfrm>
            <a:prstGeom prst="rect">
              <a:avLst/>
            </a:prstGeom>
          </p:spPr>
          <p:txBody>
            <a:bodyPr anchor="t" rtlCol="false" tIns="0" lIns="0" bIns="0" rIns="0">
              <a:spAutoFit/>
            </a:bodyPr>
            <a:lstStyle/>
            <a:p>
              <a:pPr algn="just" marL="0" indent="0" lvl="0">
                <a:lnSpc>
                  <a:spcPts val="2799"/>
                </a:lnSpc>
              </a:pPr>
              <a:r>
                <a:rPr lang="en-US" sz="1999">
                  <a:solidFill>
                    <a:srgbClr val="023047"/>
                  </a:solidFill>
                  <a:latin typeface="Carlito"/>
                  <a:ea typeface="Carlito"/>
                  <a:cs typeface="Carlito"/>
                  <a:sym typeface="Carlito"/>
                </a:rPr>
                <a:t>Bankrupt</a:t>
              </a:r>
              <a:r>
                <a:rPr lang="en-US" sz="1999">
                  <a:solidFill>
                    <a:srgbClr val="023047"/>
                  </a:solidFill>
                  <a:latin typeface="Carlito"/>
                  <a:ea typeface="Carlito"/>
                  <a:cs typeface="Carlito"/>
                  <a:sym typeface="Carlito"/>
                </a:rPr>
                <a:t>cy is a legal condition in which a person, business, or organization is unable to pay its debts when they become due. It is a formal declaration made through a court of law stating that the debtor does not have sufficient assets or cash flow to meet financial obligations.</a:t>
              </a:r>
            </a:p>
            <a:p>
              <a:pPr algn="l" marL="0" indent="0" lvl="0">
                <a:lnSpc>
                  <a:spcPts val="2799"/>
                </a:lnSpc>
              </a:pPr>
            </a:p>
            <a:p>
              <a:pPr algn="l" marL="0" indent="0" lvl="0">
                <a:lnSpc>
                  <a:spcPts val="2799"/>
                </a:lnSpc>
              </a:pPr>
            </a:p>
          </p:txBody>
        </p:sp>
      </p:grpSp>
      <p:grpSp>
        <p:nvGrpSpPr>
          <p:cNvPr name="Group 10" id="10"/>
          <p:cNvGrpSpPr/>
          <p:nvPr/>
        </p:nvGrpSpPr>
        <p:grpSpPr>
          <a:xfrm rot="0">
            <a:off x="10734675" y="7829550"/>
            <a:ext cx="7301681" cy="2690495"/>
            <a:chOff x="0" y="0"/>
            <a:chExt cx="9735574" cy="3587327"/>
          </a:xfrm>
        </p:grpSpPr>
        <p:sp>
          <p:nvSpPr>
            <p:cNvPr name="TextBox 11" id="11"/>
            <p:cNvSpPr txBox="true"/>
            <p:nvPr/>
          </p:nvSpPr>
          <p:spPr>
            <a:xfrm rot="0">
              <a:off x="0" y="-57150"/>
              <a:ext cx="9735574"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Liquidation</a:t>
              </a:r>
            </a:p>
          </p:txBody>
        </p:sp>
        <p:sp>
          <p:nvSpPr>
            <p:cNvPr name="TextBox 12" id="12"/>
            <p:cNvSpPr txBox="true"/>
            <p:nvPr/>
          </p:nvSpPr>
          <p:spPr>
            <a:xfrm rot="0">
              <a:off x="0" y="749935"/>
              <a:ext cx="9735574" cy="2837392"/>
            </a:xfrm>
            <a:prstGeom prst="rect">
              <a:avLst/>
            </a:prstGeom>
          </p:spPr>
          <p:txBody>
            <a:bodyPr anchor="t" rtlCol="false" tIns="0" lIns="0" bIns="0" rIns="0">
              <a:spAutoFit/>
            </a:bodyPr>
            <a:lstStyle/>
            <a:p>
              <a:pPr algn="just" marL="0" indent="0" lvl="0">
                <a:lnSpc>
                  <a:spcPts val="2799"/>
                </a:lnSpc>
              </a:pPr>
              <a:r>
                <a:rPr lang="en-US" sz="1999">
                  <a:solidFill>
                    <a:srgbClr val="023047"/>
                  </a:solidFill>
                  <a:latin typeface="Carlito"/>
                  <a:ea typeface="Carlito"/>
                  <a:cs typeface="Carlito"/>
                  <a:sym typeface="Carlito"/>
                </a:rPr>
                <a:t>Liquidation is the process of c</a:t>
              </a:r>
              <a:r>
                <a:rPr lang="en-US" sz="1999">
                  <a:solidFill>
                    <a:srgbClr val="023047"/>
                  </a:solidFill>
                  <a:latin typeface="Carlito"/>
                  <a:ea typeface="Carlito"/>
                  <a:cs typeface="Carlito"/>
                  <a:sym typeface="Carlito"/>
                </a:rPr>
                <a:t>losing down a company by selling its assets and using the proceeds to pay off its debts and liabilities. After liquidation, the company permanently stops operating and its legal existence ends.</a:t>
              </a:r>
            </a:p>
            <a:p>
              <a:pPr algn="l" marL="0" indent="0" lvl="0">
                <a:lnSpc>
                  <a:spcPts val="2799"/>
                </a:lnSpc>
              </a:pPr>
            </a:p>
            <a:p>
              <a:pPr algn="l" marL="0" indent="0" lvl="0">
                <a:lnSpc>
                  <a:spcPts val="2799"/>
                </a:lnSpc>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5857260" y="0"/>
            <a:ext cx="12430740" cy="6934200"/>
            <a:chOff x="0" y="0"/>
            <a:chExt cx="3602917" cy="2009804"/>
          </a:xfrm>
        </p:grpSpPr>
        <p:sp>
          <p:nvSpPr>
            <p:cNvPr name="Freeform 3" id="3"/>
            <p:cNvSpPr/>
            <p:nvPr/>
          </p:nvSpPr>
          <p:spPr>
            <a:xfrm flipH="false" flipV="false" rot="0">
              <a:off x="0" y="0"/>
              <a:ext cx="3602917" cy="2009804"/>
            </a:xfrm>
            <a:custGeom>
              <a:avLst/>
              <a:gdLst/>
              <a:ahLst/>
              <a:cxnLst/>
              <a:rect r="r" b="b" t="t" l="l"/>
              <a:pathLst>
                <a:path h="2009804" w="3602917">
                  <a:moveTo>
                    <a:pt x="0" y="0"/>
                  </a:moveTo>
                  <a:lnTo>
                    <a:pt x="3602917" y="0"/>
                  </a:lnTo>
                  <a:lnTo>
                    <a:pt x="3602917" y="2009804"/>
                  </a:lnTo>
                  <a:lnTo>
                    <a:pt x="0" y="2009804"/>
                  </a:lnTo>
                  <a:close/>
                </a:path>
              </a:pathLst>
            </a:custGeom>
            <a:blipFill>
              <a:blip r:embed="rId2"/>
              <a:stretch>
                <a:fillRect l="0" t="-82" r="0" b="-82"/>
              </a:stretch>
            </a:blipFill>
          </p:spPr>
        </p:sp>
      </p:grpSp>
      <p:grpSp>
        <p:nvGrpSpPr>
          <p:cNvPr name="Group 4" id="4"/>
          <p:cNvGrpSpPr/>
          <p:nvPr/>
        </p:nvGrpSpPr>
        <p:grpSpPr>
          <a:xfrm rot="0">
            <a:off x="666750" y="9184102"/>
            <a:ext cx="2171730" cy="2205796"/>
            <a:chOff x="0" y="0"/>
            <a:chExt cx="812800" cy="825500"/>
          </a:xfrm>
        </p:grpSpPr>
        <p:sp>
          <p:nvSpPr>
            <p:cNvPr name="Freeform 5" id="5"/>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FF3131"/>
            </a:solidFill>
          </p:spPr>
        </p:sp>
        <p:sp>
          <p:nvSpPr>
            <p:cNvPr name="TextBox 6" id="6"/>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grpSp>
        <p:nvGrpSpPr>
          <p:cNvPr name="Group 7" id="7"/>
          <p:cNvGrpSpPr/>
          <p:nvPr/>
        </p:nvGrpSpPr>
        <p:grpSpPr>
          <a:xfrm rot="0">
            <a:off x="202790" y="2556387"/>
            <a:ext cx="5246370" cy="6278757"/>
            <a:chOff x="0" y="0"/>
            <a:chExt cx="812800" cy="972744"/>
          </a:xfrm>
        </p:grpSpPr>
        <p:sp>
          <p:nvSpPr>
            <p:cNvPr name="Freeform 8" id="8"/>
            <p:cNvSpPr/>
            <p:nvPr/>
          </p:nvSpPr>
          <p:spPr>
            <a:xfrm flipH="false" flipV="false" rot="0">
              <a:off x="0" y="0"/>
              <a:ext cx="812800" cy="972744"/>
            </a:xfrm>
            <a:custGeom>
              <a:avLst/>
              <a:gdLst/>
              <a:ahLst/>
              <a:cxnLst/>
              <a:rect r="r" b="b" t="t" l="l"/>
              <a:pathLst>
                <a:path h="972744" w="812800">
                  <a:moveTo>
                    <a:pt x="0" y="0"/>
                  </a:moveTo>
                  <a:lnTo>
                    <a:pt x="812800" y="0"/>
                  </a:lnTo>
                  <a:lnTo>
                    <a:pt x="812800" y="972744"/>
                  </a:lnTo>
                  <a:lnTo>
                    <a:pt x="0" y="972744"/>
                  </a:lnTo>
                  <a:close/>
                </a:path>
              </a:pathLst>
            </a:custGeom>
            <a:blipFill>
              <a:blip r:embed="rId3"/>
              <a:stretch>
                <a:fillRect l="-39758" t="0" r="-39758" b="0"/>
              </a:stretch>
            </a:blipFill>
          </p:spPr>
        </p:sp>
      </p:grpSp>
      <p:sp>
        <p:nvSpPr>
          <p:cNvPr name="TextBox 9" id="9"/>
          <p:cNvSpPr txBox="true"/>
          <p:nvPr/>
        </p:nvSpPr>
        <p:spPr>
          <a:xfrm rot="0">
            <a:off x="666750" y="714375"/>
            <a:ext cx="4619625" cy="1531239"/>
          </a:xfrm>
          <a:prstGeom prst="rect">
            <a:avLst/>
          </a:prstGeom>
        </p:spPr>
        <p:txBody>
          <a:bodyPr anchor="t" rtlCol="false" tIns="0" lIns="0" bIns="0" rIns="0">
            <a:spAutoFit/>
          </a:bodyPr>
          <a:lstStyle/>
          <a:p>
            <a:pPr algn="l" marL="0" indent="0" lvl="0">
              <a:lnSpc>
                <a:spcPts val="6048"/>
              </a:lnSpc>
              <a:spcBef>
                <a:spcPct val="0"/>
              </a:spcBef>
            </a:pPr>
            <a:r>
              <a:rPr lang="en-US" sz="5400">
                <a:solidFill>
                  <a:srgbClr val="023047"/>
                </a:solidFill>
                <a:latin typeface="Radley"/>
                <a:ea typeface="Radley"/>
                <a:cs typeface="Radley"/>
                <a:sym typeface="Radley"/>
              </a:rPr>
              <a:t>Bankruptcy Reorganization </a:t>
            </a:r>
          </a:p>
        </p:txBody>
      </p:sp>
      <p:grpSp>
        <p:nvGrpSpPr>
          <p:cNvPr name="Group 10" id="10"/>
          <p:cNvGrpSpPr/>
          <p:nvPr/>
        </p:nvGrpSpPr>
        <p:grpSpPr>
          <a:xfrm rot="0">
            <a:off x="7258357" y="7460779"/>
            <a:ext cx="13237906" cy="5951324"/>
            <a:chOff x="0" y="0"/>
            <a:chExt cx="17650542" cy="7935098"/>
          </a:xfrm>
        </p:grpSpPr>
        <p:sp>
          <p:nvSpPr>
            <p:cNvPr name="TextBox 11" id="11"/>
            <p:cNvSpPr txBox="true"/>
            <p:nvPr/>
          </p:nvSpPr>
          <p:spPr>
            <a:xfrm rot="0">
              <a:off x="9979742" y="7312375"/>
              <a:ext cx="7670800" cy="622724"/>
            </a:xfrm>
            <a:prstGeom prst="rect">
              <a:avLst/>
            </a:prstGeom>
          </p:spPr>
          <p:txBody>
            <a:bodyPr anchor="t" rtlCol="false" tIns="0" lIns="0" bIns="0" rIns="0">
              <a:spAutoFit/>
            </a:bodyPr>
            <a:lstStyle/>
            <a:p>
              <a:pPr algn="l" marL="0" indent="0" lvl="0">
                <a:lnSpc>
                  <a:spcPts val="3919"/>
                </a:lnSpc>
                <a:spcBef>
                  <a:spcPct val="0"/>
                </a:spcBef>
              </a:pPr>
            </a:p>
          </p:txBody>
        </p:sp>
        <p:sp>
          <p:nvSpPr>
            <p:cNvPr name="TextBox 12" id="12"/>
            <p:cNvSpPr txBox="true"/>
            <p:nvPr/>
          </p:nvSpPr>
          <p:spPr>
            <a:xfrm rot="0">
              <a:off x="0" y="-104775"/>
              <a:ext cx="12681881" cy="2650406"/>
            </a:xfrm>
            <a:prstGeom prst="rect">
              <a:avLst/>
            </a:prstGeom>
          </p:spPr>
          <p:txBody>
            <a:bodyPr anchor="t" rtlCol="false" tIns="0" lIns="0" bIns="0" rIns="0">
              <a:spAutoFit/>
            </a:bodyPr>
            <a:lstStyle/>
            <a:p>
              <a:pPr algn="just" marL="0" indent="0" lvl="0">
                <a:lnSpc>
                  <a:spcPts val="3967"/>
                </a:lnSpc>
              </a:pPr>
              <a:r>
                <a:rPr lang="en-US" b="true" sz="2833">
                  <a:solidFill>
                    <a:srgbClr val="FF3131"/>
                  </a:solidFill>
                  <a:latin typeface="Carlito Bold"/>
                  <a:ea typeface="Carlito Bold"/>
                  <a:cs typeface="Carlito Bold"/>
                  <a:sym typeface="Carlito Bold"/>
                </a:rPr>
                <a:t>Bankruptcy reorganization is a </a:t>
              </a:r>
              <a:r>
                <a:rPr lang="en-US" b="true" sz="2833">
                  <a:solidFill>
                    <a:srgbClr val="FF3131"/>
                  </a:solidFill>
                  <a:latin typeface="Carlito Bold"/>
                  <a:ea typeface="Carlito Bold"/>
                  <a:cs typeface="Carlito Bold"/>
                  <a:sym typeface="Carlito Bold"/>
                </a:rPr>
                <a:t>legal process through which a financially distressed company is allowed to continue its business operations while restructuring its debts under court supervision.</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0734675" y="0"/>
            <a:ext cx="7553325" cy="6934200"/>
            <a:chOff x="0" y="0"/>
            <a:chExt cx="2442972" cy="2242728"/>
          </a:xfrm>
        </p:grpSpPr>
        <p:sp>
          <p:nvSpPr>
            <p:cNvPr name="Freeform 3" id="3"/>
            <p:cNvSpPr/>
            <p:nvPr/>
          </p:nvSpPr>
          <p:spPr>
            <a:xfrm flipH="false" flipV="false" rot="0">
              <a:off x="0" y="0"/>
              <a:ext cx="2442972" cy="2242728"/>
            </a:xfrm>
            <a:custGeom>
              <a:avLst/>
              <a:gdLst/>
              <a:ahLst/>
              <a:cxnLst/>
              <a:rect r="r" b="b" t="t" l="l"/>
              <a:pathLst>
                <a:path h="2242728" w="2442972">
                  <a:moveTo>
                    <a:pt x="0" y="0"/>
                  </a:moveTo>
                  <a:lnTo>
                    <a:pt x="2442972" y="0"/>
                  </a:lnTo>
                  <a:lnTo>
                    <a:pt x="2442972" y="2242728"/>
                  </a:lnTo>
                  <a:lnTo>
                    <a:pt x="0" y="2242728"/>
                  </a:lnTo>
                  <a:close/>
                </a:path>
              </a:pathLst>
            </a:custGeom>
            <a:blipFill>
              <a:blip r:embed="rId2"/>
              <a:stretch>
                <a:fillRect l="-372" t="0" r="-372" b="0"/>
              </a:stretch>
            </a:blipFill>
          </p:spPr>
        </p:sp>
      </p:grpSp>
      <p:grpSp>
        <p:nvGrpSpPr>
          <p:cNvPr name="Group 4" id="4"/>
          <p:cNvGrpSpPr/>
          <p:nvPr/>
        </p:nvGrpSpPr>
        <p:grpSpPr>
          <a:xfrm rot="0">
            <a:off x="0" y="5143500"/>
            <a:ext cx="9296400" cy="5143500"/>
            <a:chOff x="0" y="0"/>
            <a:chExt cx="3882322" cy="2148006"/>
          </a:xfrm>
        </p:grpSpPr>
        <p:sp>
          <p:nvSpPr>
            <p:cNvPr name="Freeform 5" id="5"/>
            <p:cNvSpPr/>
            <p:nvPr/>
          </p:nvSpPr>
          <p:spPr>
            <a:xfrm flipH="false" flipV="false" rot="0">
              <a:off x="0" y="0"/>
              <a:ext cx="3882322" cy="2148006"/>
            </a:xfrm>
            <a:custGeom>
              <a:avLst/>
              <a:gdLst/>
              <a:ahLst/>
              <a:cxnLst/>
              <a:rect r="r" b="b" t="t" l="l"/>
              <a:pathLst>
                <a:path h="2148006" w="3882322">
                  <a:moveTo>
                    <a:pt x="0" y="0"/>
                  </a:moveTo>
                  <a:lnTo>
                    <a:pt x="3882322" y="0"/>
                  </a:lnTo>
                  <a:lnTo>
                    <a:pt x="3882322" y="2148006"/>
                  </a:lnTo>
                  <a:lnTo>
                    <a:pt x="0" y="2148006"/>
                  </a:lnTo>
                  <a:close/>
                </a:path>
              </a:pathLst>
            </a:custGeom>
            <a:blipFill>
              <a:blip r:embed="rId3"/>
              <a:stretch>
                <a:fillRect l="-527" t="0" r="-527" b="0"/>
              </a:stretch>
            </a:blipFill>
          </p:spPr>
        </p:sp>
      </p:grpSp>
      <p:grpSp>
        <p:nvGrpSpPr>
          <p:cNvPr name="Group 6" id="6"/>
          <p:cNvGrpSpPr/>
          <p:nvPr/>
        </p:nvGrpSpPr>
        <p:grpSpPr>
          <a:xfrm rot="0">
            <a:off x="193265" y="666750"/>
            <a:ext cx="9103135" cy="4802510"/>
            <a:chOff x="0" y="0"/>
            <a:chExt cx="12137513" cy="6403347"/>
          </a:xfrm>
        </p:grpSpPr>
        <p:sp>
          <p:nvSpPr>
            <p:cNvPr name="TextBox 7" id="7"/>
            <p:cNvSpPr txBox="true"/>
            <p:nvPr/>
          </p:nvSpPr>
          <p:spPr>
            <a:xfrm rot="0">
              <a:off x="631313" y="57150"/>
              <a:ext cx="11506200" cy="2679279"/>
            </a:xfrm>
            <a:prstGeom prst="rect">
              <a:avLst/>
            </a:prstGeom>
          </p:spPr>
          <p:txBody>
            <a:bodyPr anchor="t" rtlCol="false" tIns="0" lIns="0" bIns="0" rIns="0">
              <a:spAutoFit/>
            </a:bodyPr>
            <a:lstStyle/>
            <a:p>
              <a:pPr algn="l" marL="0" indent="0" lvl="0">
                <a:lnSpc>
                  <a:spcPts val="7840"/>
                </a:lnSpc>
                <a:spcBef>
                  <a:spcPct val="0"/>
                </a:spcBef>
              </a:pPr>
              <a:r>
                <a:rPr lang="en-US" sz="7000">
                  <a:solidFill>
                    <a:srgbClr val="023047"/>
                  </a:solidFill>
                  <a:latin typeface="Radley"/>
                  <a:ea typeface="Radley"/>
                  <a:cs typeface="Radley"/>
                  <a:sym typeface="Radley"/>
                </a:rPr>
                <a:t>Going Private and leverage Buyout</a:t>
              </a:r>
            </a:p>
          </p:txBody>
        </p:sp>
        <p:sp>
          <p:nvSpPr>
            <p:cNvPr name="TextBox 8" id="8"/>
            <p:cNvSpPr txBox="true"/>
            <p:nvPr/>
          </p:nvSpPr>
          <p:spPr>
            <a:xfrm rot="0">
              <a:off x="139700" y="3165267"/>
              <a:ext cx="115062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Going Private</a:t>
              </a:r>
            </a:p>
          </p:txBody>
        </p:sp>
        <p:sp>
          <p:nvSpPr>
            <p:cNvPr name="TextBox 9" id="9"/>
            <p:cNvSpPr txBox="true"/>
            <p:nvPr/>
          </p:nvSpPr>
          <p:spPr>
            <a:xfrm rot="0">
              <a:off x="0" y="4035855"/>
              <a:ext cx="11506200" cy="2367492"/>
            </a:xfrm>
            <a:prstGeom prst="rect">
              <a:avLst/>
            </a:prstGeom>
          </p:spPr>
          <p:txBody>
            <a:bodyPr anchor="t" rtlCol="false" tIns="0" lIns="0" bIns="0" rIns="0">
              <a:spAutoFit/>
            </a:bodyPr>
            <a:lstStyle/>
            <a:p>
              <a:pPr algn="just" marL="0" indent="0" lvl="0">
                <a:lnSpc>
                  <a:spcPts val="2799"/>
                </a:lnSpc>
              </a:pPr>
              <a:r>
                <a:rPr lang="en-US" sz="1999">
                  <a:solidFill>
                    <a:srgbClr val="023047"/>
                  </a:solidFill>
                  <a:latin typeface="Carlito"/>
                  <a:ea typeface="Carlito"/>
                  <a:cs typeface="Carlito"/>
                  <a:sym typeface="Carlito"/>
                </a:rPr>
                <a:t>Going private refers to the process by which a p</a:t>
              </a:r>
              <a:r>
                <a:rPr lang="en-US" sz="1999">
                  <a:solidFill>
                    <a:srgbClr val="023047"/>
                  </a:solidFill>
                  <a:latin typeface="Carlito"/>
                  <a:ea typeface="Carlito"/>
                  <a:cs typeface="Carlito"/>
                  <a:sym typeface="Carlito"/>
                </a:rPr>
                <a:t>ublicly listed company converts itself into a private company by buying back its shares from public shareholders and removing (delisting) its shares from the stock exchange.</a:t>
              </a:r>
            </a:p>
            <a:p>
              <a:pPr algn="l" marL="0" indent="0" lvl="0">
                <a:lnSpc>
                  <a:spcPts val="2799"/>
                </a:lnSpc>
              </a:pPr>
            </a:p>
            <a:p>
              <a:pPr algn="l" marL="0" indent="0" lvl="0">
                <a:lnSpc>
                  <a:spcPts val="2799"/>
                </a:lnSpc>
              </a:pPr>
            </a:p>
          </p:txBody>
        </p:sp>
      </p:grpSp>
      <p:grpSp>
        <p:nvGrpSpPr>
          <p:cNvPr name="Group 10" id="10"/>
          <p:cNvGrpSpPr/>
          <p:nvPr/>
        </p:nvGrpSpPr>
        <p:grpSpPr>
          <a:xfrm rot="0">
            <a:off x="10734675" y="7829550"/>
            <a:ext cx="7006713" cy="2338070"/>
            <a:chOff x="0" y="0"/>
            <a:chExt cx="9342284" cy="3117427"/>
          </a:xfrm>
        </p:grpSpPr>
        <p:sp>
          <p:nvSpPr>
            <p:cNvPr name="TextBox 11" id="11"/>
            <p:cNvSpPr txBox="true"/>
            <p:nvPr/>
          </p:nvSpPr>
          <p:spPr>
            <a:xfrm rot="0">
              <a:off x="0" y="-57150"/>
              <a:ext cx="76708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Leveraged Buyouts</a:t>
              </a:r>
            </a:p>
          </p:txBody>
        </p:sp>
        <p:sp>
          <p:nvSpPr>
            <p:cNvPr name="TextBox 12" id="12"/>
            <p:cNvSpPr txBox="true"/>
            <p:nvPr/>
          </p:nvSpPr>
          <p:spPr>
            <a:xfrm rot="0">
              <a:off x="0" y="749935"/>
              <a:ext cx="9342284" cy="2367492"/>
            </a:xfrm>
            <a:prstGeom prst="rect">
              <a:avLst/>
            </a:prstGeom>
          </p:spPr>
          <p:txBody>
            <a:bodyPr anchor="t" rtlCol="false" tIns="0" lIns="0" bIns="0" rIns="0">
              <a:spAutoFit/>
            </a:bodyPr>
            <a:lstStyle/>
            <a:p>
              <a:pPr algn="l" marL="0" indent="0" lvl="0">
                <a:lnSpc>
                  <a:spcPts val="2799"/>
                </a:lnSpc>
              </a:pPr>
              <a:r>
                <a:rPr lang="en-US" sz="1999">
                  <a:solidFill>
                    <a:srgbClr val="023047"/>
                  </a:solidFill>
                  <a:latin typeface="Carlito"/>
                  <a:ea typeface="Carlito"/>
                  <a:cs typeface="Carlito"/>
                  <a:sym typeface="Carlito"/>
                </a:rPr>
                <a:t>A Leveraged Buyout (LBO) is the acquisition of a company using a large amount of borrowed funds (debt) and a small portion of the buyer’s own capital (equity).</a:t>
              </a:r>
            </a:p>
            <a:p>
              <a:pPr algn="l" marL="0" indent="0" lvl="0">
                <a:lnSpc>
                  <a:spcPts val="2799"/>
                </a:lnSpc>
              </a:pPr>
            </a:p>
            <a:p>
              <a:pPr algn="l" marL="0" indent="0" lvl="0">
                <a:lnSpc>
                  <a:spcPts val="2799"/>
                </a:lnSpc>
              </a:pPr>
            </a:p>
          </p:txBody>
        </p:sp>
      </p:grpSp>
    </p:spTree>
  </p:cSld>
  <p:clrMapOvr>
    <a:masterClrMapping/>
  </p:clrMapOvr>
</p:sld>
</file>

<file path=ppt/slides/slide18.xml><?xml version="1.0" encoding="utf-8"?>
<p:sld xmlns:p="http://schemas.openxmlformats.org/presentationml/2006/main" xmlns:a="http://schemas.openxmlformats.org/drawingml/2006/main">
  <p:cSld>
    <p:bg>
      <p:bgPr>
        <a:gradFill rotWithShape="true">
          <a:gsLst>
            <a:gs pos="0">
              <a:srgbClr val="8C52FF">
                <a:alpha val="100000"/>
              </a:srgbClr>
            </a:gs>
            <a:gs pos="100000">
              <a:srgbClr val="5CE1E6">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0734674" y="2932118"/>
            <a:ext cx="6569697" cy="4349743"/>
            <a:chOff x="0" y="0"/>
            <a:chExt cx="8759596" cy="5799657"/>
          </a:xfrm>
        </p:grpSpPr>
        <p:sp>
          <p:nvSpPr>
            <p:cNvPr name="AutoShape 3" id="3"/>
            <p:cNvSpPr/>
            <p:nvPr/>
          </p:nvSpPr>
          <p:spPr>
            <a:xfrm flipV="true">
              <a:off x="18" y="4140192"/>
              <a:ext cx="8759543" cy="12700"/>
            </a:xfrm>
            <a:prstGeom prst="line">
              <a:avLst/>
            </a:prstGeom>
            <a:ln cap="flat" w="25400">
              <a:solidFill>
                <a:srgbClr val="FF3131"/>
              </a:solidFill>
              <a:prstDash val="solid"/>
              <a:headEnd type="none" len="sm" w="sm"/>
              <a:tailEnd type="none" len="sm" w="sm"/>
            </a:ln>
          </p:spPr>
        </p:sp>
        <p:sp>
          <p:nvSpPr>
            <p:cNvPr name="AutoShape 4" id="4"/>
            <p:cNvSpPr/>
            <p:nvPr/>
          </p:nvSpPr>
          <p:spPr>
            <a:xfrm flipV="true">
              <a:off x="35" y="1748365"/>
              <a:ext cx="8759543" cy="12700"/>
            </a:xfrm>
            <a:prstGeom prst="line">
              <a:avLst/>
            </a:prstGeom>
            <a:ln cap="flat" w="25400">
              <a:solidFill>
                <a:srgbClr val="FF3131"/>
              </a:solidFill>
              <a:prstDash val="solid"/>
              <a:headEnd type="none" len="sm" w="sm"/>
              <a:tailEnd type="none" len="sm" w="sm"/>
            </a:ln>
          </p:spPr>
        </p:sp>
        <p:sp>
          <p:nvSpPr>
            <p:cNvPr name="TextBox 5" id="5"/>
            <p:cNvSpPr txBox="true"/>
            <p:nvPr/>
          </p:nvSpPr>
          <p:spPr>
            <a:xfrm rot="0">
              <a:off x="52" y="-76200"/>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Carlito"/>
                  <a:ea typeface="Carlito"/>
                  <a:cs typeface="Carlito"/>
                  <a:sym typeface="Carlito"/>
                </a:rPr>
                <a:t>WEBSITE</a:t>
              </a:r>
            </a:p>
          </p:txBody>
        </p:sp>
        <p:sp>
          <p:nvSpPr>
            <p:cNvPr name="TextBox 6" id="6"/>
            <p:cNvSpPr txBox="true"/>
            <p:nvPr/>
          </p:nvSpPr>
          <p:spPr>
            <a:xfrm rot="0">
              <a:off x="52" y="414865"/>
              <a:ext cx="8759543" cy="698500"/>
            </a:xfrm>
            <a:prstGeom prst="rect">
              <a:avLst/>
            </a:prstGeom>
          </p:spPr>
          <p:txBody>
            <a:bodyPr anchor="t" rtlCol="false" tIns="0" lIns="0" bIns="0" rIns="0">
              <a:spAutoFit/>
            </a:bodyPr>
            <a:lstStyle/>
            <a:p>
              <a:pPr algn="l" marL="0" indent="0" lvl="0">
                <a:lnSpc>
                  <a:spcPts val="4199"/>
                </a:lnSpc>
              </a:pPr>
              <a:r>
                <a:rPr lang="en-US" sz="3499">
                  <a:solidFill>
                    <a:srgbClr val="FFFFFF"/>
                  </a:solidFill>
                  <a:latin typeface="Radley"/>
                  <a:ea typeface="Radley"/>
                  <a:cs typeface="Radley"/>
                  <a:sym typeface="Radley"/>
                </a:rPr>
                <a:t>www.nagendradhimal.com.np</a:t>
              </a:r>
            </a:p>
          </p:txBody>
        </p:sp>
        <p:sp>
          <p:nvSpPr>
            <p:cNvPr name="TextBox 7" id="7"/>
            <p:cNvSpPr txBox="true"/>
            <p:nvPr/>
          </p:nvSpPr>
          <p:spPr>
            <a:xfrm rot="0">
              <a:off x="52" y="2317746"/>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Carlito"/>
                  <a:ea typeface="Carlito"/>
                  <a:cs typeface="Carlito"/>
                  <a:sym typeface="Carlito"/>
                </a:rPr>
                <a:t>EMAIL</a:t>
              </a:r>
            </a:p>
          </p:txBody>
        </p:sp>
        <p:sp>
          <p:nvSpPr>
            <p:cNvPr name="TextBox 8" id="8"/>
            <p:cNvSpPr txBox="true"/>
            <p:nvPr/>
          </p:nvSpPr>
          <p:spPr>
            <a:xfrm rot="0">
              <a:off x="52" y="2808811"/>
              <a:ext cx="8759543" cy="698500"/>
            </a:xfrm>
            <a:prstGeom prst="rect">
              <a:avLst/>
            </a:prstGeom>
          </p:spPr>
          <p:txBody>
            <a:bodyPr anchor="t" rtlCol="false" tIns="0" lIns="0" bIns="0" rIns="0">
              <a:spAutoFit/>
            </a:bodyPr>
            <a:lstStyle/>
            <a:p>
              <a:pPr algn="l" marL="0" indent="0" lvl="0">
                <a:lnSpc>
                  <a:spcPts val="4199"/>
                </a:lnSpc>
                <a:spcBef>
                  <a:spcPct val="0"/>
                </a:spcBef>
              </a:pPr>
              <a:r>
                <a:rPr lang="en-US" sz="3499">
                  <a:solidFill>
                    <a:srgbClr val="FFFFFF"/>
                  </a:solidFill>
                  <a:latin typeface="Radley"/>
                  <a:ea typeface="Radley"/>
                  <a:cs typeface="Radley"/>
                  <a:sym typeface="Radley"/>
                </a:rPr>
                <a:t>besure14@gmail.com</a:t>
              </a:r>
            </a:p>
          </p:txBody>
        </p:sp>
        <p:sp>
          <p:nvSpPr>
            <p:cNvPr name="TextBox 9" id="9"/>
            <p:cNvSpPr txBox="true"/>
            <p:nvPr/>
          </p:nvSpPr>
          <p:spPr>
            <a:xfrm rot="0">
              <a:off x="52" y="4610092"/>
              <a:ext cx="8759543" cy="478365"/>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Carlito"/>
                  <a:ea typeface="Carlito"/>
                  <a:cs typeface="Carlito"/>
                  <a:sym typeface="Carlito"/>
                </a:rPr>
                <a:t>PHONE</a:t>
              </a:r>
            </a:p>
          </p:txBody>
        </p:sp>
        <p:sp>
          <p:nvSpPr>
            <p:cNvPr name="TextBox 10" id="10"/>
            <p:cNvSpPr txBox="true"/>
            <p:nvPr/>
          </p:nvSpPr>
          <p:spPr>
            <a:xfrm rot="0">
              <a:off x="52" y="5101157"/>
              <a:ext cx="8759543" cy="698500"/>
            </a:xfrm>
            <a:prstGeom prst="rect">
              <a:avLst/>
            </a:prstGeom>
          </p:spPr>
          <p:txBody>
            <a:bodyPr anchor="t" rtlCol="false" tIns="0" lIns="0" bIns="0" rIns="0">
              <a:spAutoFit/>
            </a:bodyPr>
            <a:lstStyle/>
            <a:p>
              <a:pPr algn="l" marL="0" indent="0" lvl="0">
                <a:lnSpc>
                  <a:spcPts val="4199"/>
                </a:lnSpc>
                <a:spcBef>
                  <a:spcPct val="0"/>
                </a:spcBef>
              </a:pPr>
              <a:r>
                <a:rPr lang="en-US" sz="3499">
                  <a:solidFill>
                    <a:srgbClr val="FFFFFF"/>
                  </a:solidFill>
                  <a:latin typeface="Radley"/>
                  <a:ea typeface="Radley"/>
                  <a:cs typeface="Radley"/>
                  <a:sym typeface="Radley"/>
                </a:rPr>
                <a:t>9745862965</a:t>
              </a:r>
            </a:p>
          </p:txBody>
        </p:sp>
      </p:grpSp>
      <p:grpSp>
        <p:nvGrpSpPr>
          <p:cNvPr name="Group 11" id="11"/>
          <p:cNvGrpSpPr/>
          <p:nvPr/>
        </p:nvGrpSpPr>
        <p:grpSpPr>
          <a:xfrm rot="0">
            <a:off x="666750" y="3458809"/>
            <a:ext cx="8324850" cy="2921319"/>
            <a:chOff x="0" y="0"/>
            <a:chExt cx="11099800" cy="3895092"/>
          </a:xfrm>
        </p:grpSpPr>
        <p:sp>
          <p:nvSpPr>
            <p:cNvPr name="TextBox 12" id="12"/>
            <p:cNvSpPr txBox="true"/>
            <p:nvPr/>
          </p:nvSpPr>
          <p:spPr>
            <a:xfrm rot="0">
              <a:off x="49111" y="1215813"/>
              <a:ext cx="11050689" cy="2679279"/>
            </a:xfrm>
            <a:prstGeom prst="rect">
              <a:avLst/>
            </a:prstGeom>
          </p:spPr>
          <p:txBody>
            <a:bodyPr anchor="t" rtlCol="false" tIns="0" lIns="0" bIns="0" rIns="0">
              <a:spAutoFit/>
            </a:bodyPr>
            <a:lstStyle/>
            <a:p>
              <a:pPr algn="l" marL="0" indent="0" lvl="0">
                <a:lnSpc>
                  <a:spcPts val="7840"/>
                </a:lnSpc>
              </a:pPr>
              <a:r>
                <a:rPr lang="en-US" sz="7000">
                  <a:solidFill>
                    <a:srgbClr val="FFFFFF"/>
                  </a:solidFill>
                  <a:latin typeface="Radley"/>
                  <a:ea typeface="Radley"/>
                  <a:cs typeface="Radley"/>
                  <a:sym typeface="Radley"/>
                </a:rPr>
                <a:t>Questions? We’d love to hear from you!</a:t>
              </a:r>
            </a:p>
          </p:txBody>
        </p:sp>
        <p:sp>
          <p:nvSpPr>
            <p:cNvPr name="TextBox 13" id="13"/>
            <p:cNvSpPr txBox="true"/>
            <p:nvPr/>
          </p:nvSpPr>
          <p:spPr>
            <a:xfrm rot="0">
              <a:off x="0" y="57150"/>
              <a:ext cx="11050689" cy="645583"/>
            </a:xfrm>
            <a:prstGeom prst="rect">
              <a:avLst/>
            </a:prstGeom>
          </p:spPr>
          <p:txBody>
            <a:bodyPr anchor="t" rtlCol="false" tIns="0" lIns="0" bIns="0" rIns="0">
              <a:spAutoFit/>
            </a:bodyPr>
            <a:lstStyle/>
            <a:p>
              <a:pPr algn="l" marL="0" indent="0" lvl="0">
                <a:lnSpc>
                  <a:spcPts val="3500"/>
                </a:lnSpc>
              </a:pPr>
              <a:r>
                <a:rPr lang="en-US" sz="3500" i="true" u="none">
                  <a:solidFill>
                    <a:srgbClr val="FFFFFF"/>
                  </a:solidFill>
                  <a:latin typeface="Radley Italics"/>
                  <a:ea typeface="Radley Italics"/>
                  <a:cs typeface="Radley Italics"/>
                  <a:sym typeface="Radley Italics"/>
                </a:rPr>
                <a:t>Thank you</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0429875" y="0"/>
            <a:ext cx="7858125" cy="10287000"/>
            <a:chOff x="0" y="0"/>
            <a:chExt cx="1217429" cy="1593725"/>
          </a:xfrm>
        </p:grpSpPr>
        <p:sp>
          <p:nvSpPr>
            <p:cNvPr name="Freeform 3" id="3"/>
            <p:cNvSpPr/>
            <p:nvPr/>
          </p:nvSpPr>
          <p:spPr>
            <a:xfrm flipH="false" flipV="false" rot="0">
              <a:off x="0" y="0"/>
              <a:ext cx="1217429" cy="1593725"/>
            </a:xfrm>
            <a:custGeom>
              <a:avLst/>
              <a:gdLst/>
              <a:ahLst/>
              <a:cxnLst/>
              <a:rect r="r" b="b" t="t" l="l"/>
              <a:pathLst>
                <a:path h="1593725" w="1217429">
                  <a:moveTo>
                    <a:pt x="0" y="0"/>
                  </a:moveTo>
                  <a:lnTo>
                    <a:pt x="1217429" y="0"/>
                  </a:lnTo>
                  <a:lnTo>
                    <a:pt x="1217429" y="1593725"/>
                  </a:lnTo>
                  <a:lnTo>
                    <a:pt x="0" y="1593725"/>
                  </a:lnTo>
                  <a:close/>
                </a:path>
              </a:pathLst>
            </a:custGeom>
            <a:blipFill>
              <a:blip r:embed="rId2"/>
              <a:stretch>
                <a:fillRect l="-48243" t="0" r="-48243" b="0"/>
              </a:stretch>
            </a:blipFill>
          </p:spPr>
        </p:sp>
      </p:grpSp>
      <p:grpSp>
        <p:nvGrpSpPr>
          <p:cNvPr name="Group 4" id="4"/>
          <p:cNvGrpSpPr/>
          <p:nvPr/>
        </p:nvGrpSpPr>
        <p:grpSpPr>
          <a:xfrm rot="0">
            <a:off x="666750" y="666755"/>
            <a:ext cx="7230865" cy="6076950"/>
            <a:chOff x="0" y="0"/>
            <a:chExt cx="9641153" cy="8102600"/>
          </a:xfrm>
        </p:grpSpPr>
        <p:sp>
          <p:nvSpPr>
            <p:cNvPr name="TextBox 5" id="5"/>
            <p:cNvSpPr txBox="true"/>
            <p:nvPr/>
          </p:nvSpPr>
          <p:spPr>
            <a:xfrm rot="0">
              <a:off x="26326" y="57150"/>
              <a:ext cx="9614826" cy="2679279"/>
            </a:xfrm>
            <a:prstGeom prst="rect">
              <a:avLst/>
            </a:prstGeom>
          </p:spPr>
          <p:txBody>
            <a:bodyPr anchor="t" rtlCol="false" tIns="0" lIns="0" bIns="0" rIns="0">
              <a:spAutoFit/>
            </a:bodyPr>
            <a:lstStyle/>
            <a:p>
              <a:pPr algn="l" marL="0" indent="0" lvl="0">
                <a:lnSpc>
                  <a:spcPts val="7840"/>
                </a:lnSpc>
                <a:spcBef>
                  <a:spcPct val="0"/>
                </a:spcBef>
              </a:pPr>
              <a:r>
                <a:rPr lang="en-US" sz="7000" i="true">
                  <a:solidFill>
                    <a:srgbClr val="023047"/>
                  </a:solidFill>
                  <a:latin typeface="Radley Italics"/>
                  <a:ea typeface="Radley Italics"/>
                  <a:cs typeface="Radley Italics"/>
                  <a:sym typeface="Radley Italics"/>
                </a:rPr>
                <a:t>What is Private Equity?</a:t>
              </a:r>
            </a:p>
          </p:txBody>
        </p:sp>
        <p:sp>
          <p:nvSpPr>
            <p:cNvPr name="TextBox 6" id="6"/>
            <p:cNvSpPr txBox="true"/>
            <p:nvPr/>
          </p:nvSpPr>
          <p:spPr>
            <a:xfrm rot="0">
              <a:off x="26326" y="3708400"/>
              <a:ext cx="9614826" cy="2095500"/>
            </a:xfrm>
            <a:prstGeom prst="rect">
              <a:avLst/>
            </a:prstGeom>
          </p:spPr>
          <p:txBody>
            <a:bodyPr anchor="t" rtlCol="false" tIns="0" lIns="0" bIns="0" rIns="0">
              <a:spAutoFit/>
            </a:bodyPr>
            <a:lstStyle/>
            <a:p>
              <a:pPr algn="l" marL="0" indent="0" lvl="0">
                <a:lnSpc>
                  <a:spcPts val="4199"/>
                </a:lnSpc>
                <a:spcBef>
                  <a:spcPct val="0"/>
                </a:spcBef>
              </a:pPr>
              <a:r>
                <a:rPr lang="en-US" sz="3499" u="none">
                  <a:solidFill>
                    <a:srgbClr val="219EBC"/>
                  </a:solidFill>
                  <a:latin typeface="Radley"/>
                  <a:ea typeface="Radley"/>
                  <a:cs typeface="Radley"/>
                  <a:sym typeface="Radley"/>
                </a:rPr>
                <a:t>Understanding the investment vehicle pooling capital from various sources</a:t>
              </a:r>
            </a:p>
          </p:txBody>
        </p:sp>
        <p:sp>
          <p:nvSpPr>
            <p:cNvPr name="AutoShape 7" id="7"/>
            <p:cNvSpPr/>
            <p:nvPr/>
          </p:nvSpPr>
          <p:spPr>
            <a:xfrm>
              <a:off x="0" y="3222414"/>
              <a:ext cx="9614826" cy="0"/>
            </a:xfrm>
            <a:prstGeom prst="line">
              <a:avLst/>
            </a:prstGeom>
            <a:ln cap="flat" w="25400">
              <a:solidFill>
                <a:srgbClr val="FF3131"/>
              </a:solidFill>
              <a:prstDash val="solid"/>
              <a:headEnd type="none" len="sm" w="sm"/>
              <a:tailEnd type="none" len="sm" w="sm"/>
            </a:ln>
          </p:spPr>
        </p:sp>
        <p:sp>
          <p:nvSpPr>
            <p:cNvPr name="TextBox 8" id="8"/>
            <p:cNvSpPr txBox="true"/>
            <p:nvPr/>
          </p:nvSpPr>
          <p:spPr>
            <a:xfrm rot="0">
              <a:off x="26326" y="6438900"/>
              <a:ext cx="9588500" cy="1663700"/>
            </a:xfrm>
            <a:prstGeom prst="rect">
              <a:avLst/>
            </a:prstGeom>
          </p:spPr>
          <p:txBody>
            <a:bodyPr anchor="t" rtlCol="false" tIns="0" lIns="0" bIns="0" rIns="0">
              <a:spAutoFit/>
            </a:bodyPr>
            <a:lstStyle/>
            <a:p>
              <a:pPr algn="l" marL="0" indent="0" lvl="0">
                <a:lnSpc>
                  <a:spcPts val="2400"/>
                </a:lnSpc>
              </a:pPr>
              <a:r>
                <a:rPr lang="en-US" sz="2000">
                  <a:solidFill>
                    <a:srgbClr val="023047"/>
                  </a:solidFill>
                  <a:latin typeface="Carlito"/>
                  <a:ea typeface="Carlito"/>
                  <a:cs typeface="Carlito"/>
                  <a:sym typeface="Carlito"/>
                </a:rPr>
                <a:t>A </a:t>
              </a:r>
              <a:r>
                <a:rPr lang="en-US" b="true" sz="2000">
                  <a:solidFill>
                    <a:srgbClr val="023047"/>
                  </a:solidFill>
                  <a:latin typeface="Carlito Bold"/>
                  <a:ea typeface="Carlito Bold"/>
                  <a:cs typeface="Carlito Bold"/>
                  <a:sym typeface="Carlito Bold"/>
                </a:rPr>
                <a:t>Private Equity Fund</a:t>
              </a:r>
              <a:r>
                <a:rPr lang="en-US" sz="2000">
                  <a:solidFill>
                    <a:srgbClr val="023047"/>
                  </a:solidFill>
                  <a:latin typeface="Carlito"/>
                  <a:ea typeface="Carlito"/>
                  <a:cs typeface="Carlito"/>
                  <a:sym typeface="Carlito"/>
                </a:rPr>
                <a:t> is an investment vehicle that pools capital from high-net-worth individuals and institutional investors. Its primary goal is to create value and realize gains through structured exit strategies, enabling investors to benefit from successful investments over time.</a:t>
              </a:r>
            </a:p>
          </p:txBody>
        </p:sp>
      </p:grpSp>
      <p:grpSp>
        <p:nvGrpSpPr>
          <p:cNvPr name="Group 9" id="9"/>
          <p:cNvGrpSpPr/>
          <p:nvPr/>
        </p:nvGrpSpPr>
        <p:grpSpPr>
          <a:xfrm rot="0">
            <a:off x="666750" y="9184102"/>
            <a:ext cx="2171730" cy="2205796"/>
            <a:chOff x="0" y="0"/>
            <a:chExt cx="812800" cy="825500"/>
          </a:xfrm>
        </p:grpSpPr>
        <p:sp>
          <p:nvSpPr>
            <p:cNvPr name="Freeform 10" id="10"/>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FF3131"/>
            </a:solidFill>
          </p:spPr>
        </p:sp>
        <p:sp>
          <p:nvSpPr>
            <p:cNvPr name="TextBox 11" id="11"/>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9296400" y="6038850"/>
            <a:ext cx="4010025" cy="3581400"/>
            <a:chOff x="0" y="0"/>
            <a:chExt cx="1391532" cy="1242794"/>
          </a:xfrm>
        </p:grpSpPr>
        <p:sp>
          <p:nvSpPr>
            <p:cNvPr name="Freeform 3" id="3"/>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2"/>
              <a:stretch>
                <a:fillRect l="-316" t="0" r="-316" b="0"/>
              </a:stretch>
            </a:blipFill>
          </p:spPr>
        </p:sp>
      </p:grpSp>
      <p:grpSp>
        <p:nvGrpSpPr>
          <p:cNvPr name="Group 4" id="4"/>
          <p:cNvGrpSpPr/>
          <p:nvPr/>
        </p:nvGrpSpPr>
        <p:grpSpPr>
          <a:xfrm rot="0">
            <a:off x="4981575" y="6038850"/>
            <a:ext cx="4010025" cy="3581400"/>
            <a:chOff x="0" y="0"/>
            <a:chExt cx="1391532" cy="1242794"/>
          </a:xfrm>
        </p:grpSpPr>
        <p:sp>
          <p:nvSpPr>
            <p:cNvPr name="Freeform 5" id="5"/>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3"/>
              <a:stretch>
                <a:fillRect l="-316" t="0" r="-316" b="0"/>
              </a:stretch>
            </a:blipFill>
          </p:spPr>
        </p:sp>
      </p:grpSp>
      <p:grpSp>
        <p:nvGrpSpPr>
          <p:cNvPr name="Group 6" id="6"/>
          <p:cNvGrpSpPr/>
          <p:nvPr/>
        </p:nvGrpSpPr>
        <p:grpSpPr>
          <a:xfrm rot="0">
            <a:off x="13611225" y="6038850"/>
            <a:ext cx="4010025" cy="3581400"/>
            <a:chOff x="0" y="0"/>
            <a:chExt cx="1391532" cy="1242794"/>
          </a:xfrm>
        </p:grpSpPr>
        <p:sp>
          <p:nvSpPr>
            <p:cNvPr name="Freeform 7" id="7"/>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316" t="0" r="-316" b="0"/>
              </a:stretch>
            </a:blipFill>
          </p:spPr>
        </p:sp>
      </p:grpSp>
      <p:grpSp>
        <p:nvGrpSpPr>
          <p:cNvPr name="Group 8" id="8"/>
          <p:cNvGrpSpPr/>
          <p:nvPr/>
        </p:nvGrpSpPr>
        <p:grpSpPr>
          <a:xfrm rot="0">
            <a:off x="666750" y="6038850"/>
            <a:ext cx="4010025" cy="3581400"/>
            <a:chOff x="0" y="0"/>
            <a:chExt cx="1391532" cy="1242794"/>
          </a:xfrm>
        </p:grpSpPr>
        <p:sp>
          <p:nvSpPr>
            <p:cNvPr name="Freeform 9" id="9"/>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5"/>
              <a:stretch>
                <a:fillRect l="0" t="-35" r="0" b="-35"/>
              </a:stretch>
            </a:blipFill>
          </p:spPr>
        </p:sp>
      </p:grpSp>
      <p:sp>
        <p:nvSpPr>
          <p:cNvPr name="TextBox 10" id="10"/>
          <p:cNvSpPr txBox="true"/>
          <p:nvPr/>
        </p:nvSpPr>
        <p:spPr>
          <a:xfrm rot="0">
            <a:off x="666750" y="723900"/>
            <a:ext cx="13249275" cy="1004572"/>
          </a:xfrm>
          <a:prstGeom prst="rect">
            <a:avLst/>
          </a:prstGeom>
        </p:spPr>
        <p:txBody>
          <a:bodyPr anchor="t" rtlCol="false" tIns="0" lIns="0" bIns="0" rIns="0">
            <a:spAutoFit/>
          </a:bodyPr>
          <a:lstStyle/>
          <a:p>
            <a:pPr algn="l" marL="0" indent="0" lvl="0">
              <a:lnSpc>
                <a:spcPts val="7840"/>
              </a:lnSpc>
              <a:spcBef>
                <a:spcPct val="0"/>
              </a:spcBef>
            </a:pPr>
            <a:r>
              <a:rPr lang="en-US" sz="7000">
                <a:solidFill>
                  <a:srgbClr val="023047"/>
                </a:solidFill>
                <a:latin typeface="Radley"/>
                <a:ea typeface="Radley"/>
                <a:cs typeface="Radley"/>
                <a:sym typeface="Radley"/>
              </a:rPr>
              <a:t>Features of Private Equity</a:t>
            </a:r>
          </a:p>
        </p:txBody>
      </p:sp>
      <p:grpSp>
        <p:nvGrpSpPr>
          <p:cNvPr name="Group 11" id="11"/>
          <p:cNvGrpSpPr/>
          <p:nvPr/>
        </p:nvGrpSpPr>
        <p:grpSpPr>
          <a:xfrm rot="0">
            <a:off x="4981575" y="4248150"/>
            <a:ext cx="2876550" cy="1165150"/>
            <a:chOff x="0" y="0"/>
            <a:chExt cx="3835400" cy="1553533"/>
          </a:xfrm>
        </p:grpSpPr>
        <p:sp>
          <p:nvSpPr>
            <p:cNvPr name="TextBox 12" id="12"/>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219EBC"/>
                  </a:solidFill>
                  <a:latin typeface="Radley"/>
                  <a:ea typeface="Radley"/>
                  <a:cs typeface="Radley"/>
                  <a:sym typeface="Radley"/>
                </a:rPr>
                <a:t>Private Investment</a:t>
              </a:r>
            </a:p>
          </p:txBody>
        </p:sp>
        <p:sp>
          <p:nvSpPr>
            <p:cNvPr name="TextBox 13" id="13"/>
            <p:cNvSpPr txBox="true"/>
            <p:nvPr/>
          </p:nvSpPr>
          <p:spPr>
            <a:xfrm rot="0">
              <a:off x="0" y="700093"/>
              <a:ext cx="3835400" cy="853440"/>
            </a:xfrm>
            <a:prstGeom prst="rect">
              <a:avLst/>
            </a:prstGeom>
          </p:spPr>
          <p:txBody>
            <a:bodyPr anchor="t" rtlCol="false" tIns="0" lIns="0" bIns="0" rIns="0">
              <a:spAutoFit/>
            </a:bodyPr>
            <a:lstStyle/>
            <a:p>
              <a:pPr algn="l" marL="0" indent="0" lvl="0">
                <a:lnSpc>
                  <a:spcPts val="2520"/>
                </a:lnSpc>
              </a:pPr>
              <a:r>
                <a:rPr lang="en-US" sz="1800">
                  <a:solidFill>
                    <a:srgbClr val="023047"/>
                  </a:solidFill>
                  <a:latin typeface="Carlito"/>
                  <a:ea typeface="Carlito"/>
                  <a:cs typeface="Carlito"/>
                  <a:sym typeface="Carlito"/>
                </a:rPr>
                <a:t>Funds raised privately, avoiding public markets.</a:t>
              </a:r>
            </a:p>
          </p:txBody>
        </p:sp>
      </p:grpSp>
      <p:grpSp>
        <p:nvGrpSpPr>
          <p:cNvPr name="Group 14" id="14"/>
          <p:cNvGrpSpPr/>
          <p:nvPr/>
        </p:nvGrpSpPr>
        <p:grpSpPr>
          <a:xfrm rot="0">
            <a:off x="9296400" y="4248150"/>
            <a:ext cx="2876550" cy="1165150"/>
            <a:chOff x="0" y="0"/>
            <a:chExt cx="3835400" cy="1553533"/>
          </a:xfrm>
        </p:grpSpPr>
        <p:sp>
          <p:nvSpPr>
            <p:cNvPr name="TextBox 15" id="15"/>
            <p:cNvSpPr txBox="true"/>
            <p:nvPr/>
          </p:nvSpPr>
          <p:spPr>
            <a:xfrm rot="0">
              <a:off x="0" y="700093"/>
              <a:ext cx="3835400" cy="853440"/>
            </a:xfrm>
            <a:prstGeom prst="rect">
              <a:avLst/>
            </a:prstGeom>
          </p:spPr>
          <p:txBody>
            <a:bodyPr anchor="t" rtlCol="false" tIns="0" lIns="0" bIns="0" rIns="0">
              <a:spAutoFit/>
            </a:bodyPr>
            <a:lstStyle/>
            <a:p>
              <a:pPr algn="l" marL="0" indent="0" lvl="0">
                <a:lnSpc>
                  <a:spcPts val="2520"/>
                </a:lnSpc>
              </a:pPr>
              <a:r>
                <a:rPr lang="en-US" sz="1800">
                  <a:solidFill>
                    <a:srgbClr val="023047"/>
                  </a:solidFill>
                  <a:latin typeface="Carlito"/>
                  <a:ea typeface="Carlito"/>
                  <a:cs typeface="Carlito"/>
                  <a:sym typeface="Carlito"/>
                </a:rPr>
                <a:t>Large-scale investments involved in funding ventures.</a:t>
              </a:r>
            </a:p>
          </p:txBody>
        </p:sp>
        <p:sp>
          <p:nvSpPr>
            <p:cNvPr name="TextBox 16" id="16"/>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219EBC"/>
                  </a:solidFill>
                  <a:latin typeface="Radley"/>
                  <a:ea typeface="Radley"/>
                  <a:cs typeface="Radley"/>
                  <a:sym typeface="Radley"/>
                </a:rPr>
                <a:t>High Capital</a:t>
              </a:r>
            </a:p>
          </p:txBody>
        </p:sp>
      </p:grpSp>
      <p:grpSp>
        <p:nvGrpSpPr>
          <p:cNvPr name="Group 17" id="17"/>
          <p:cNvGrpSpPr/>
          <p:nvPr/>
        </p:nvGrpSpPr>
        <p:grpSpPr>
          <a:xfrm rot="0">
            <a:off x="13611225" y="4248150"/>
            <a:ext cx="2876550" cy="1165150"/>
            <a:chOff x="0" y="0"/>
            <a:chExt cx="3835400" cy="1553533"/>
          </a:xfrm>
        </p:grpSpPr>
        <p:sp>
          <p:nvSpPr>
            <p:cNvPr name="TextBox 18" id="18"/>
            <p:cNvSpPr txBox="true"/>
            <p:nvPr/>
          </p:nvSpPr>
          <p:spPr>
            <a:xfrm rot="0">
              <a:off x="0" y="700093"/>
              <a:ext cx="3835400" cy="853440"/>
            </a:xfrm>
            <a:prstGeom prst="rect">
              <a:avLst/>
            </a:prstGeom>
          </p:spPr>
          <p:txBody>
            <a:bodyPr anchor="t" rtlCol="false" tIns="0" lIns="0" bIns="0" rIns="0">
              <a:spAutoFit/>
            </a:bodyPr>
            <a:lstStyle/>
            <a:p>
              <a:pPr algn="l" marL="0" indent="0" lvl="0">
                <a:lnSpc>
                  <a:spcPts val="2520"/>
                </a:lnSpc>
              </a:pPr>
              <a:r>
                <a:rPr lang="en-US" sz="1800">
                  <a:solidFill>
                    <a:srgbClr val="023047"/>
                  </a:solidFill>
                  <a:latin typeface="Carlito"/>
                  <a:ea typeface="Carlito"/>
                  <a:cs typeface="Carlito"/>
                  <a:sym typeface="Carlito"/>
                </a:rPr>
                <a:t>Investments typically held for several years.</a:t>
              </a:r>
            </a:p>
          </p:txBody>
        </p:sp>
        <p:sp>
          <p:nvSpPr>
            <p:cNvPr name="TextBox 19" id="19"/>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219EBC"/>
                  </a:solidFill>
                  <a:latin typeface="Radley"/>
                  <a:ea typeface="Radley"/>
                  <a:cs typeface="Radley"/>
                  <a:sym typeface="Radley"/>
                </a:rPr>
                <a:t>Long-Term Investment</a:t>
              </a:r>
            </a:p>
          </p:txBody>
        </p:sp>
      </p:grpSp>
      <p:grpSp>
        <p:nvGrpSpPr>
          <p:cNvPr name="Group 20" id="20"/>
          <p:cNvGrpSpPr/>
          <p:nvPr/>
        </p:nvGrpSpPr>
        <p:grpSpPr>
          <a:xfrm rot="0">
            <a:off x="1557491" y="4248150"/>
            <a:ext cx="2876550" cy="850825"/>
            <a:chOff x="0" y="0"/>
            <a:chExt cx="3835400" cy="1134433"/>
          </a:xfrm>
        </p:grpSpPr>
        <p:sp>
          <p:nvSpPr>
            <p:cNvPr name="TextBox 21" id="21"/>
            <p:cNvSpPr txBox="true"/>
            <p:nvPr/>
          </p:nvSpPr>
          <p:spPr>
            <a:xfrm rot="0">
              <a:off x="0" y="-47625"/>
              <a:ext cx="3835400" cy="492872"/>
            </a:xfrm>
            <a:prstGeom prst="rect">
              <a:avLst/>
            </a:prstGeom>
          </p:spPr>
          <p:txBody>
            <a:bodyPr anchor="t" rtlCol="false" tIns="0" lIns="0" bIns="0" rIns="0">
              <a:spAutoFit/>
            </a:bodyPr>
            <a:lstStyle/>
            <a:p>
              <a:pPr algn="l" marL="0" indent="0" lvl="0">
                <a:lnSpc>
                  <a:spcPts val="3119"/>
                </a:lnSpc>
                <a:spcBef>
                  <a:spcPct val="0"/>
                </a:spcBef>
              </a:pPr>
              <a:r>
                <a:rPr lang="en-US" sz="2227">
                  <a:solidFill>
                    <a:srgbClr val="219EBC"/>
                  </a:solidFill>
                  <a:latin typeface="Radley"/>
                  <a:ea typeface="Radley"/>
                  <a:cs typeface="Radley"/>
                  <a:sym typeface="Radley"/>
                </a:rPr>
                <a:t>Liqudity</a:t>
              </a:r>
            </a:p>
          </p:txBody>
        </p:sp>
        <p:sp>
          <p:nvSpPr>
            <p:cNvPr name="TextBox 22" id="22"/>
            <p:cNvSpPr txBox="true"/>
            <p:nvPr/>
          </p:nvSpPr>
          <p:spPr>
            <a:xfrm rot="0">
              <a:off x="0" y="700093"/>
              <a:ext cx="3835400" cy="434340"/>
            </a:xfrm>
            <a:prstGeom prst="rect">
              <a:avLst/>
            </a:prstGeom>
          </p:spPr>
          <p:txBody>
            <a:bodyPr anchor="t" rtlCol="false" tIns="0" lIns="0" bIns="0" rIns="0">
              <a:spAutoFit/>
            </a:bodyPr>
            <a:lstStyle/>
            <a:p>
              <a:pPr algn="l" marL="0" indent="0" lvl="0">
                <a:lnSpc>
                  <a:spcPts val="2520"/>
                </a:lnSpc>
              </a:pPr>
              <a:r>
                <a:rPr lang="en-US" sz="1800">
                  <a:solidFill>
                    <a:srgbClr val="023047"/>
                  </a:solidFill>
                  <a:latin typeface="Carlito"/>
                  <a:ea typeface="Carlito"/>
                  <a:cs typeface="Carlito"/>
                  <a:sym typeface="Carlito"/>
                </a:rPr>
                <a:t>Provide the high liqudity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7553325" y="0"/>
            <a:ext cx="10734675" cy="6934200"/>
            <a:chOff x="0" y="0"/>
            <a:chExt cx="3111331" cy="2009804"/>
          </a:xfrm>
        </p:grpSpPr>
        <p:sp>
          <p:nvSpPr>
            <p:cNvPr name="Freeform 3" id="3"/>
            <p:cNvSpPr/>
            <p:nvPr/>
          </p:nvSpPr>
          <p:spPr>
            <a:xfrm flipH="false" flipV="false" rot="0">
              <a:off x="0" y="0"/>
              <a:ext cx="3111331" cy="2009804"/>
            </a:xfrm>
            <a:custGeom>
              <a:avLst/>
              <a:gdLst/>
              <a:ahLst/>
              <a:cxnLst/>
              <a:rect r="r" b="b" t="t" l="l"/>
              <a:pathLst>
                <a:path h="2009804" w="3111331">
                  <a:moveTo>
                    <a:pt x="0" y="0"/>
                  </a:moveTo>
                  <a:lnTo>
                    <a:pt x="3111331" y="0"/>
                  </a:lnTo>
                  <a:lnTo>
                    <a:pt x="3111331" y="2009804"/>
                  </a:lnTo>
                  <a:lnTo>
                    <a:pt x="0" y="2009804"/>
                  </a:lnTo>
                  <a:close/>
                </a:path>
              </a:pathLst>
            </a:custGeom>
            <a:blipFill>
              <a:blip r:embed="rId2"/>
              <a:stretch>
                <a:fillRect l="-74" t="0" r="-74" b="0"/>
              </a:stretch>
            </a:blipFill>
          </p:spPr>
        </p:sp>
      </p:grpSp>
      <p:sp>
        <p:nvSpPr>
          <p:cNvPr name="TextBox 4" id="4"/>
          <p:cNvSpPr txBox="true"/>
          <p:nvPr/>
        </p:nvSpPr>
        <p:spPr>
          <a:xfrm rot="0">
            <a:off x="666750" y="723900"/>
            <a:ext cx="4619625" cy="1995172"/>
          </a:xfrm>
          <a:prstGeom prst="rect">
            <a:avLst/>
          </a:prstGeom>
        </p:spPr>
        <p:txBody>
          <a:bodyPr anchor="t" rtlCol="false" tIns="0" lIns="0" bIns="0" rIns="0">
            <a:spAutoFit/>
          </a:bodyPr>
          <a:lstStyle/>
          <a:p>
            <a:pPr algn="l" marL="0" indent="0" lvl="0">
              <a:lnSpc>
                <a:spcPts val="7840"/>
              </a:lnSpc>
              <a:spcBef>
                <a:spcPct val="0"/>
              </a:spcBef>
            </a:pPr>
            <a:r>
              <a:rPr lang="en-US" sz="7000">
                <a:solidFill>
                  <a:srgbClr val="023047"/>
                </a:solidFill>
                <a:latin typeface="Radley"/>
                <a:ea typeface="Radley"/>
                <a:cs typeface="Radley"/>
                <a:sym typeface="Radley"/>
              </a:rPr>
              <a:t>Financing a Fledging </a:t>
            </a:r>
          </a:p>
        </p:txBody>
      </p:sp>
      <p:sp>
        <p:nvSpPr>
          <p:cNvPr name="TextBox 5" id="5"/>
          <p:cNvSpPr txBox="true"/>
          <p:nvPr/>
        </p:nvSpPr>
        <p:spPr>
          <a:xfrm rot="0">
            <a:off x="221226" y="3956007"/>
            <a:ext cx="7049323" cy="4945239"/>
          </a:xfrm>
          <a:prstGeom prst="rect">
            <a:avLst/>
          </a:prstGeom>
        </p:spPr>
        <p:txBody>
          <a:bodyPr anchor="t" rtlCol="false" tIns="0" lIns="0" bIns="0" rIns="0">
            <a:spAutoFit/>
          </a:bodyPr>
          <a:lstStyle/>
          <a:p>
            <a:pPr algn="just" marL="0" indent="0" lvl="0">
              <a:lnSpc>
                <a:spcPts val="4067"/>
              </a:lnSpc>
            </a:pPr>
            <a:r>
              <a:rPr lang="en-US" sz="2905">
                <a:solidFill>
                  <a:srgbClr val="023047"/>
                </a:solidFill>
                <a:latin typeface="Carlito"/>
                <a:ea typeface="Carlito"/>
                <a:cs typeface="Carlito"/>
                <a:sym typeface="Carlito"/>
              </a:rPr>
              <a:t>Financing a fledgling business means providing financial support to a newly established or early-stage company that is still in its development phase. A fledgling business is a young, inexperienced, and newly started enterprise that has high growth potential but lacks sufficient capital, operational history, and market stability.</a:t>
            </a:r>
          </a:p>
          <a:p>
            <a:pPr algn="l" marL="0" indent="0" lvl="0">
              <a:lnSpc>
                <a:spcPts val="3087"/>
              </a:lnSpc>
            </a:pPr>
          </a:p>
          <a:p>
            <a:pPr algn="just" marL="0" indent="0" lvl="0">
              <a:lnSpc>
                <a:spcPts val="3087"/>
              </a:lnSpc>
            </a:pPr>
          </a:p>
        </p:txBody>
      </p:sp>
      <p:grpSp>
        <p:nvGrpSpPr>
          <p:cNvPr name="Group 6" id="6"/>
          <p:cNvGrpSpPr/>
          <p:nvPr/>
        </p:nvGrpSpPr>
        <p:grpSpPr>
          <a:xfrm rot="0">
            <a:off x="666750" y="9184102"/>
            <a:ext cx="2171730" cy="2205796"/>
            <a:chOff x="0" y="0"/>
            <a:chExt cx="812800" cy="825500"/>
          </a:xfrm>
        </p:grpSpPr>
        <p:sp>
          <p:nvSpPr>
            <p:cNvPr name="Freeform 7" id="7"/>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FF3131"/>
            </a:solidFill>
          </p:spPr>
        </p:sp>
        <p:sp>
          <p:nvSpPr>
            <p:cNvPr name="TextBox 8" id="8"/>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10734675" y="0"/>
            <a:ext cx="7553325" cy="6934200"/>
            <a:chOff x="0" y="0"/>
            <a:chExt cx="2442972" cy="2242728"/>
          </a:xfrm>
        </p:grpSpPr>
        <p:sp>
          <p:nvSpPr>
            <p:cNvPr name="Freeform 3" id="3"/>
            <p:cNvSpPr/>
            <p:nvPr/>
          </p:nvSpPr>
          <p:spPr>
            <a:xfrm flipH="false" flipV="false" rot="0">
              <a:off x="0" y="0"/>
              <a:ext cx="2442972" cy="2242728"/>
            </a:xfrm>
            <a:custGeom>
              <a:avLst/>
              <a:gdLst/>
              <a:ahLst/>
              <a:cxnLst/>
              <a:rect r="r" b="b" t="t" l="l"/>
              <a:pathLst>
                <a:path h="2242728" w="2442972">
                  <a:moveTo>
                    <a:pt x="0" y="0"/>
                  </a:moveTo>
                  <a:lnTo>
                    <a:pt x="2442972" y="0"/>
                  </a:lnTo>
                  <a:lnTo>
                    <a:pt x="2442972" y="2242728"/>
                  </a:lnTo>
                  <a:lnTo>
                    <a:pt x="0" y="2242728"/>
                  </a:lnTo>
                  <a:close/>
                </a:path>
              </a:pathLst>
            </a:custGeom>
            <a:blipFill>
              <a:blip r:embed="rId2"/>
              <a:stretch>
                <a:fillRect l="-372" t="0" r="-372" b="0"/>
              </a:stretch>
            </a:blipFill>
          </p:spPr>
        </p:sp>
      </p:grpSp>
      <p:grpSp>
        <p:nvGrpSpPr>
          <p:cNvPr name="Group 4" id="4"/>
          <p:cNvGrpSpPr/>
          <p:nvPr/>
        </p:nvGrpSpPr>
        <p:grpSpPr>
          <a:xfrm rot="0">
            <a:off x="0" y="5143500"/>
            <a:ext cx="9296400" cy="5143500"/>
            <a:chOff x="0" y="0"/>
            <a:chExt cx="3882322" cy="2148006"/>
          </a:xfrm>
        </p:grpSpPr>
        <p:sp>
          <p:nvSpPr>
            <p:cNvPr name="Freeform 5" id="5"/>
            <p:cNvSpPr/>
            <p:nvPr/>
          </p:nvSpPr>
          <p:spPr>
            <a:xfrm flipH="false" flipV="false" rot="0">
              <a:off x="0" y="0"/>
              <a:ext cx="3882322" cy="2148006"/>
            </a:xfrm>
            <a:custGeom>
              <a:avLst/>
              <a:gdLst/>
              <a:ahLst/>
              <a:cxnLst/>
              <a:rect r="r" b="b" t="t" l="l"/>
              <a:pathLst>
                <a:path h="2148006" w="3882322">
                  <a:moveTo>
                    <a:pt x="0" y="0"/>
                  </a:moveTo>
                  <a:lnTo>
                    <a:pt x="3882322" y="0"/>
                  </a:lnTo>
                  <a:lnTo>
                    <a:pt x="3882322" y="2148006"/>
                  </a:lnTo>
                  <a:lnTo>
                    <a:pt x="0" y="2148006"/>
                  </a:lnTo>
                  <a:close/>
                </a:path>
              </a:pathLst>
            </a:custGeom>
            <a:blipFill>
              <a:blip r:embed="rId3"/>
              <a:stretch>
                <a:fillRect l="-527" t="0" r="-527" b="0"/>
              </a:stretch>
            </a:blipFill>
          </p:spPr>
        </p:sp>
      </p:grpSp>
      <p:grpSp>
        <p:nvGrpSpPr>
          <p:cNvPr name="Group 6" id="6"/>
          <p:cNvGrpSpPr/>
          <p:nvPr/>
        </p:nvGrpSpPr>
        <p:grpSpPr>
          <a:xfrm rot="0">
            <a:off x="666750" y="666750"/>
            <a:ext cx="8629650" cy="2719075"/>
            <a:chOff x="0" y="0"/>
            <a:chExt cx="11506200" cy="3625433"/>
          </a:xfrm>
        </p:grpSpPr>
        <p:sp>
          <p:nvSpPr>
            <p:cNvPr name="TextBox 7" id="7"/>
            <p:cNvSpPr txBox="true"/>
            <p:nvPr/>
          </p:nvSpPr>
          <p:spPr>
            <a:xfrm rot="0">
              <a:off x="0" y="57150"/>
              <a:ext cx="11506200" cy="1358479"/>
            </a:xfrm>
            <a:prstGeom prst="rect">
              <a:avLst/>
            </a:prstGeom>
          </p:spPr>
          <p:txBody>
            <a:bodyPr anchor="t" rtlCol="false" tIns="0" lIns="0" bIns="0" rIns="0">
              <a:spAutoFit/>
            </a:bodyPr>
            <a:lstStyle/>
            <a:p>
              <a:pPr algn="l" marL="0" indent="0" lvl="0">
                <a:lnSpc>
                  <a:spcPts val="7840"/>
                </a:lnSpc>
                <a:spcBef>
                  <a:spcPct val="0"/>
                </a:spcBef>
              </a:pPr>
              <a:r>
                <a:rPr lang="en-US" sz="7000">
                  <a:solidFill>
                    <a:srgbClr val="023047"/>
                  </a:solidFill>
                  <a:latin typeface="Radley"/>
                  <a:ea typeface="Radley"/>
                  <a:cs typeface="Radley"/>
                  <a:sym typeface="Radley"/>
                </a:rPr>
                <a:t>Founders</a:t>
              </a:r>
            </a:p>
          </p:txBody>
        </p:sp>
        <p:sp>
          <p:nvSpPr>
            <p:cNvPr name="TextBox 8" id="8"/>
            <p:cNvSpPr txBox="true"/>
            <p:nvPr/>
          </p:nvSpPr>
          <p:spPr>
            <a:xfrm rot="0">
              <a:off x="0" y="2330456"/>
              <a:ext cx="115062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Creators</a:t>
              </a:r>
            </a:p>
          </p:txBody>
        </p:sp>
        <p:sp>
          <p:nvSpPr>
            <p:cNvPr name="TextBox 9" id="9"/>
            <p:cNvSpPr txBox="true"/>
            <p:nvPr/>
          </p:nvSpPr>
          <p:spPr>
            <a:xfrm rot="0">
              <a:off x="0" y="3137541"/>
              <a:ext cx="11506200" cy="487892"/>
            </a:xfrm>
            <a:prstGeom prst="rect">
              <a:avLst/>
            </a:prstGeom>
          </p:spPr>
          <p:txBody>
            <a:bodyPr anchor="t" rtlCol="false" tIns="0" lIns="0" bIns="0" rIns="0">
              <a:spAutoFit/>
            </a:bodyPr>
            <a:lstStyle/>
            <a:p>
              <a:pPr algn="l" marL="0" indent="0" lvl="0">
                <a:lnSpc>
                  <a:spcPts val="2799"/>
                </a:lnSpc>
              </a:pPr>
              <a:r>
                <a:rPr lang="en-US" sz="1999">
                  <a:solidFill>
                    <a:srgbClr val="023047"/>
                  </a:solidFill>
                  <a:latin typeface="Carlito"/>
                  <a:ea typeface="Carlito"/>
                  <a:cs typeface="Carlito"/>
                  <a:sym typeface="Carlito"/>
                </a:rPr>
                <a:t>Founders develop and lead the initial growth.</a:t>
              </a:r>
            </a:p>
          </p:txBody>
        </p:sp>
      </p:grpSp>
      <p:grpSp>
        <p:nvGrpSpPr>
          <p:cNvPr name="Group 10" id="10"/>
          <p:cNvGrpSpPr/>
          <p:nvPr/>
        </p:nvGrpSpPr>
        <p:grpSpPr>
          <a:xfrm rot="0">
            <a:off x="9626088" y="6472183"/>
            <a:ext cx="8480937" cy="2671817"/>
            <a:chOff x="0" y="0"/>
            <a:chExt cx="11307916" cy="3562423"/>
          </a:xfrm>
        </p:grpSpPr>
        <p:sp>
          <p:nvSpPr>
            <p:cNvPr name="TextBox 11" id="11"/>
            <p:cNvSpPr txBox="true"/>
            <p:nvPr/>
          </p:nvSpPr>
          <p:spPr>
            <a:xfrm rot="0">
              <a:off x="0" y="1008453"/>
              <a:ext cx="11307916" cy="2553970"/>
            </a:xfrm>
            <a:prstGeom prst="rect">
              <a:avLst/>
            </a:prstGeom>
          </p:spPr>
          <p:txBody>
            <a:bodyPr anchor="t" rtlCol="false" tIns="0" lIns="0" bIns="0" rIns="0">
              <a:spAutoFit/>
            </a:bodyPr>
            <a:lstStyle/>
            <a:p>
              <a:pPr algn="just" marL="0" indent="0" lvl="0">
                <a:lnSpc>
                  <a:spcPts val="3753"/>
                </a:lnSpc>
              </a:pPr>
              <a:r>
                <a:rPr lang="en-US" sz="2681">
                  <a:solidFill>
                    <a:srgbClr val="023047"/>
                  </a:solidFill>
                  <a:latin typeface="Carlito"/>
                  <a:ea typeface="Carlito"/>
                  <a:cs typeface="Carlito"/>
                  <a:sym typeface="Carlito"/>
                </a:rPr>
                <a:t>Founders </a:t>
              </a:r>
              <a:r>
                <a:rPr lang="en-US" sz="2681">
                  <a:solidFill>
                    <a:srgbClr val="023047"/>
                  </a:solidFill>
                  <a:latin typeface="Carlito"/>
                  <a:ea typeface="Carlito"/>
                  <a:cs typeface="Carlito"/>
                  <a:sym typeface="Carlito"/>
                </a:rPr>
                <a:t>are individuals who start, establish, and organize a business. They generate the original idea or concept of the business. Founders take the initial risk, arrange early resources, and build the foundation of the company.</a:t>
              </a:r>
            </a:p>
          </p:txBody>
        </p:sp>
        <p:sp>
          <p:nvSpPr>
            <p:cNvPr name="TextBox 12" id="12"/>
            <p:cNvSpPr txBox="true"/>
            <p:nvPr/>
          </p:nvSpPr>
          <p:spPr>
            <a:xfrm rot="0">
              <a:off x="0" y="-66675"/>
              <a:ext cx="11307916" cy="705172"/>
            </a:xfrm>
            <a:prstGeom prst="rect">
              <a:avLst/>
            </a:prstGeom>
          </p:spPr>
          <p:txBody>
            <a:bodyPr anchor="t" rtlCol="false" tIns="0" lIns="0" bIns="0" rIns="0">
              <a:spAutoFit/>
            </a:bodyPr>
            <a:lstStyle/>
            <a:p>
              <a:pPr algn="l" marL="0" indent="0" lvl="0">
                <a:lnSpc>
                  <a:spcPts val="4472"/>
                </a:lnSpc>
                <a:spcBef>
                  <a:spcPct val="0"/>
                </a:spcBef>
              </a:pPr>
            </a:p>
          </p:txBody>
        </p:sp>
      </p:grpSp>
      <p:grpSp>
        <p:nvGrpSpPr>
          <p:cNvPr name="Group 13" id="13"/>
          <p:cNvGrpSpPr/>
          <p:nvPr/>
        </p:nvGrpSpPr>
        <p:grpSpPr>
          <a:xfrm rot="0">
            <a:off x="685800" y="3800477"/>
            <a:ext cx="5753100" cy="928370"/>
            <a:chOff x="0" y="0"/>
            <a:chExt cx="7670800" cy="1237827"/>
          </a:xfrm>
        </p:grpSpPr>
        <p:sp>
          <p:nvSpPr>
            <p:cNvPr name="TextBox 14" id="14"/>
            <p:cNvSpPr txBox="true"/>
            <p:nvPr/>
          </p:nvSpPr>
          <p:spPr>
            <a:xfrm rot="0">
              <a:off x="0" y="-57150"/>
              <a:ext cx="76708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Leaders</a:t>
              </a:r>
            </a:p>
          </p:txBody>
        </p:sp>
        <p:sp>
          <p:nvSpPr>
            <p:cNvPr name="TextBox 15" id="15"/>
            <p:cNvSpPr txBox="true"/>
            <p:nvPr/>
          </p:nvSpPr>
          <p:spPr>
            <a:xfrm rot="0">
              <a:off x="0" y="749935"/>
              <a:ext cx="7670800" cy="487892"/>
            </a:xfrm>
            <a:prstGeom prst="rect">
              <a:avLst/>
            </a:prstGeom>
          </p:spPr>
          <p:txBody>
            <a:bodyPr anchor="t" rtlCol="false" tIns="0" lIns="0" bIns="0" rIns="0">
              <a:spAutoFit/>
            </a:bodyPr>
            <a:lstStyle/>
            <a:p>
              <a:pPr algn="l" marL="0" indent="0" lvl="0">
                <a:lnSpc>
                  <a:spcPts val="2799"/>
                </a:lnSpc>
              </a:pPr>
              <a:r>
                <a:rPr lang="en-US" sz="1999">
                  <a:solidFill>
                    <a:srgbClr val="023047"/>
                  </a:solidFill>
                  <a:latin typeface="Carlito"/>
                  <a:ea typeface="Carlito"/>
                  <a:cs typeface="Carlito"/>
                  <a:sym typeface="Carlito"/>
                </a:rPr>
                <a:t>They guide their teams towards business success.</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7184615" y="0"/>
            <a:ext cx="10845288" cy="6934200"/>
            <a:chOff x="0" y="0"/>
            <a:chExt cx="3143391" cy="2009804"/>
          </a:xfrm>
        </p:grpSpPr>
        <p:sp>
          <p:nvSpPr>
            <p:cNvPr name="Freeform 3" id="3"/>
            <p:cNvSpPr/>
            <p:nvPr/>
          </p:nvSpPr>
          <p:spPr>
            <a:xfrm flipH="false" flipV="false" rot="0">
              <a:off x="0" y="0"/>
              <a:ext cx="3143391" cy="2009804"/>
            </a:xfrm>
            <a:custGeom>
              <a:avLst/>
              <a:gdLst/>
              <a:ahLst/>
              <a:cxnLst/>
              <a:rect r="r" b="b" t="t" l="l"/>
              <a:pathLst>
                <a:path h="2009804" w="3143391">
                  <a:moveTo>
                    <a:pt x="0" y="0"/>
                  </a:moveTo>
                  <a:lnTo>
                    <a:pt x="3143391" y="0"/>
                  </a:lnTo>
                  <a:lnTo>
                    <a:pt x="3143391" y="2009804"/>
                  </a:lnTo>
                  <a:lnTo>
                    <a:pt x="0" y="2009804"/>
                  </a:lnTo>
                  <a:close/>
                </a:path>
              </a:pathLst>
            </a:custGeom>
            <a:blipFill>
              <a:blip r:embed="rId2"/>
              <a:stretch>
                <a:fillRect l="-7368" t="0" r="-7368" b="0"/>
              </a:stretch>
            </a:blipFill>
          </p:spPr>
        </p:sp>
      </p:grpSp>
      <p:grpSp>
        <p:nvGrpSpPr>
          <p:cNvPr name="Group 4" id="4"/>
          <p:cNvGrpSpPr/>
          <p:nvPr/>
        </p:nvGrpSpPr>
        <p:grpSpPr>
          <a:xfrm rot="0">
            <a:off x="666750" y="9184102"/>
            <a:ext cx="2171730" cy="2205796"/>
            <a:chOff x="0" y="0"/>
            <a:chExt cx="812800" cy="825500"/>
          </a:xfrm>
        </p:grpSpPr>
        <p:sp>
          <p:nvSpPr>
            <p:cNvPr name="Freeform 5" id="5"/>
            <p:cNvSpPr/>
            <p:nvPr/>
          </p:nvSpPr>
          <p:spPr>
            <a:xfrm flipH="false" flipV="false" rot="0">
              <a:off x="1270" y="0"/>
              <a:ext cx="810260" cy="822960"/>
            </a:xfrm>
            <a:custGeom>
              <a:avLst/>
              <a:gdLst/>
              <a:ahLst/>
              <a:cxnLst/>
              <a:rect r="r" b="b" t="t" l="l"/>
              <a:pathLst>
                <a:path h="822960" w="8102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FF3131"/>
            </a:solidFill>
          </p:spPr>
        </p:sp>
        <p:sp>
          <p:nvSpPr>
            <p:cNvPr name="TextBox 6" id="6"/>
            <p:cNvSpPr txBox="true"/>
            <p:nvPr/>
          </p:nvSpPr>
          <p:spPr>
            <a:xfrm>
              <a:off x="141746" y="112576"/>
              <a:ext cx="529308" cy="559367"/>
            </a:xfrm>
            <a:prstGeom prst="rect">
              <a:avLst/>
            </a:prstGeom>
          </p:spPr>
          <p:txBody>
            <a:bodyPr anchor="ctr" rtlCol="false" tIns="50800" lIns="50800" bIns="50800" rIns="50800"/>
            <a:lstStyle/>
            <a:p>
              <a:pPr algn="ctr" marL="0" indent="0" lvl="0">
                <a:lnSpc>
                  <a:spcPts val="3359"/>
                </a:lnSpc>
                <a:spcBef>
                  <a:spcPct val="0"/>
                </a:spcBef>
              </a:pPr>
            </a:p>
          </p:txBody>
        </p:sp>
      </p:grpSp>
      <p:grpSp>
        <p:nvGrpSpPr>
          <p:cNvPr name="Group 7" id="7"/>
          <p:cNvGrpSpPr/>
          <p:nvPr/>
        </p:nvGrpSpPr>
        <p:grpSpPr>
          <a:xfrm rot="0">
            <a:off x="1282065" y="1687830"/>
            <a:ext cx="5246370" cy="524637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38860" t="0" r="-38860" b="0"/>
              </a:stretch>
            </a:blipFill>
          </p:spPr>
        </p:sp>
      </p:grpSp>
      <p:grpSp>
        <p:nvGrpSpPr>
          <p:cNvPr name="Group 9" id="9"/>
          <p:cNvGrpSpPr/>
          <p:nvPr/>
        </p:nvGrpSpPr>
        <p:grpSpPr>
          <a:xfrm rot="0">
            <a:off x="1028700" y="423862"/>
            <a:ext cx="5753100" cy="1209675"/>
            <a:chOff x="0" y="0"/>
            <a:chExt cx="7670800" cy="1612900"/>
          </a:xfrm>
        </p:grpSpPr>
        <p:sp>
          <p:nvSpPr>
            <p:cNvPr name="TextBox 10" id="10"/>
            <p:cNvSpPr txBox="true"/>
            <p:nvPr/>
          </p:nvSpPr>
          <p:spPr>
            <a:xfrm rot="0">
              <a:off x="0" y="-57150"/>
              <a:ext cx="7670800" cy="622724"/>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219EBC"/>
                  </a:solidFill>
                  <a:latin typeface="Radley"/>
                  <a:ea typeface="Radley"/>
                  <a:cs typeface="Radley"/>
                  <a:sym typeface="Radley"/>
                </a:rPr>
                <a:t>Angel Investors</a:t>
              </a:r>
            </a:p>
          </p:txBody>
        </p:sp>
        <p:sp>
          <p:nvSpPr>
            <p:cNvPr name="TextBox 11" id="11"/>
            <p:cNvSpPr txBox="true"/>
            <p:nvPr/>
          </p:nvSpPr>
          <p:spPr>
            <a:xfrm rot="0">
              <a:off x="0" y="759460"/>
              <a:ext cx="7670800" cy="853440"/>
            </a:xfrm>
            <a:prstGeom prst="rect">
              <a:avLst/>
            </a:prstGeom>
          </p:spPr>
          <p:txBody>
            <a:bodyPr anchor="t" rtlCol="false" tIns="0" lIns="0" bIns="0" rIns="0">
              <a:spAutoFit/>
            </a:bodyPr>
            <a:lstStyle/>
            <a:p>
              <a:pPr algn="l" marL="0" indent="0" lvl="0">
                <a:lnSpc>
                  <a:spcPts val="2520"/>
                </a:lnSpc>
              </a:pPr>
              <a:r>
                <a:rPr lang="en-US" sz="1800">
                  <a:solidFill>
                    <a:srgbClr val="023047"/>
                  </a:solidFill>
                  <a:latin typeface="Carlito"/>
                  <a:ea typeface="Carlito"/>
                  <a:cs typeface="Carlito"/>
                  <a:sym typeface="Carlito"/>
                </a:rPr>
                <a:t>Wealthy individuals providing early-stage funding and support.</a:t>
              </a:r>
            </a:p>
          </p:txBody>
        </p:sp>
      </p:grpSp>
      <p:grpSp>
        <p:nvGrpSpPr>
          <p:cNvPr name="Group 12" id="12"/>
          <p:cNvGrpSpPr/>
          <p:nvPr/>
        </p:nvGrpSpPr>
        <p:grpSpPr>
          <a:xfrm rot="0">
            <a:off x="1499388" y="6696843"/>
            <a:ext cx="15289224" cy="3041026"/>
            <a:chOff x="0" y="0"/>
            <a:chExt cx="20385633" cy="4054701"/>
          </a:xfrm>
        </p:grpSpPr>
        <p:sp>
          <p:nvSpPr>
            <p:cNvPr name="TextBox 13" id="13"/>
            <p:cNvSpPr txBox="true"/>
            <p:nvPr/>
          </p:nvSpPr>
          <p:spPr>
            <a:xfrm rot="0">
              <a:off x="424510" y="-57150"/>
              <a:ext cx="7670800" cy="622724"/>
            </a:xfrm>
            <a:prstGeom prst="rect">
              <a:avLst/>
            </a:prstGeom>
          </p:spPr>
          <p:txBody>
            <a:bodyPr anchor="t" rtlCol="false" tIns="0" lIns="0" bIns="0" rIns="0">
              <a:spAutoFit/>
            </a:bodyPr>
            <a:lstStyle/>
            <a:p>
              <a:pPr algn="l" marL="0" indent="0" lvl="0">
                <a:lnSpc>
                  <a:spcPts val="3919"/>
                </a:lnSpc>
                <a:spcBef>
                  <a:spcPct val="0"/>
                </a:spcBef>
              </a:pPr>
            </a:p>
          </p:txBody>
        </p:sp>
        <p:sp>
          <p:nvSpPr>
            <p:cNvPr name="TextBox 14" id="14"/>
            <p:cNvSpPr txBox="true"/>
            <p:nvPr/>
          </p:nvSpPr>
          <p:spPr>
            <a:xfrm rot="0">
              <a:off x="0" y="721360"/>
              <a:ext cx="20385633" cy="3333341"/>
            </a:xfrm>
            <a:prstGeom prst="rect">
              <a:avLst/>
            </a:prstGeom>
          </p:spPr>
          <p:txBody>
            <a:bodyPr anchor="t" rtlCol="false" tIns="0" lIns="0" bIns="0" rIns="0">
              <a:spAutoFit/>
            </a:bodyPr>
            <a:lstStyle/>
            <a:p>
              <a:pPr algn="l" marL="0" indent="0" lvl="0">
                <a:lnSpc>
                  <a:spcPts val="4059"/>
                </a:lnSpc>
              </a:pPr>
              <a:r>
                <a:rPr lang="en-US" sz="2899">
                  <a:solidFill>
                    <a:srgbClr val="004AAD"/>
                  </a:solidFill>
                  <a:latin typeface="Carlito"/>
                  <a:ea typeface="Carlito"/>
                  <a:cs typeface="Carlito"/>
                  <a:sym typeface="Carlito"/>
                </a:rPr>
                <a:t>Angel investors are w</a:t>
              </a:r>
              <a:r>
                <a:rPr lang="en-US" sz="2899">
                  <a:solidFill>
                    <a:srgbClr val="004AAD"/>
                  </a:solidFill>
                  <a:latin typeface="Carlito"/>
                  <a:ea typeface="Carlito"/>
                  <a:cs typeface="Carlito"/>
                  <a:sym typeface="Carlito"/>
                </a:rPr>
                <a:t>ealthy individuals who invest their personal money in early-stage or newly established businesses. They provide financial support in exchange for equity ownership in the company.</a:t>
              </a:r>
            </a:p>
            <a:p>
              <a:pPr algn="l" marL="0" indent="0" lvl="0">
                <a:lnSpc>
                  <a:spcPts val="2659"/>
                </a:lnSpc>
              </a:pPr>
            </a:p>
            <a:p>
              <a:pPr algn="l" marL="0" indent="0" lvl="0">
                <a:lnSpc>
                  <a:spcPts val="4899"/>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grpSp>
        <p:nvGrpSpPr>
          <p:cNvPr name="Group 2" id="2"/>
          <p:cNvGrpSpPr/>
          <p:nvPr/>
        </p:nvGrpSpPr>
        <p:grpSpPr>
          <a:xfrm rot="0">
            <a:off x="0" y="5143500"/>
            <a:ext cx="18288000" cy="5143500"/>
            <a:chOff x="0" y="0"/>
            <a:chExt cx="7637354" cy="2148006"/>
          </a:xfrm>
        </p:grpSpPr>
        <p:sp>
          <p:nvSpPr>
            <p:cNvPr name="Freeform 3" id="3"/>
            <p:cNvSpPr/>
            <p:nvPr/>
          </p:nvSpPr>
          <p:spPr>
            <a:xfrm flipH="false" flipV="false" rot="0">
              <a:off x="0" y="0"/>
              <a:ext cx="7637354" cy="2148006"/>
            </a:xfrm>
            <a:custGeom>
              <a:avLst/>
              <a:gdLst/>
              <a:ahLst/>
              <a:cxnLst/>
              <a:rect r="r" b="b" t="t" l="l"/>
              <a:pathLst>
                <a:path h="2148006" w="7637354">
                  <a:moveTo>
                    <a:pt x="0" y="0"/>
                  </a:moveTo>
                  <a:lnTo>
                    <a:pt x="7637354" y="0"/>
                  </a:lnTo>
                  <a:lnTo>
                    <a:pt x="7637354" y="2148006"/>
                  </a:lnTo>
                  <a:lnTo>
                    <a:pt x="0" y="2148006"/>
                  </a:lnTo>
                  <a:close/>
                </a:path>
              </a:pathLst>
            </a:custGeom>
            <a:blipFill>
              <a:blip r:embed="rId2"/>
              <a:stretch>
                <a:fillRect l="0" t="-19555" r="0" b="-19555"/>
              </a:stretch>
            </a:blipFill>
          </p:spPr>
        </p:sp>
      </p:grpSp>
      <p:grpSp>
        <p:nvGrpSpPr>
          <p:cNvPr name="Group 4" id="4"/>
          <p:cNvGrpSpPr/>
          <p:nvPr/>
        </p:nvGrpSpPr>
        <p:grpSpPr>
          <a:xfrm rot="0">
            <a:off x="666750" y="482395"/>
            <a:ext cx="8629650" cy="2668273"/>
            <a:chOff x="0" y="0"/>
            <a:chExt cx="11506200" cy="3557697"/>
          </a:xfrm>
        </p:grpSpPr>
        <p:sp>
          <p:nvSpPr>
            <p:cNvPr name="TextBox 5" id="5"/>
            <p:cNvSpPr txBox="true"/>
            <p:nvPr/>
          </p:nvSpPr>
          <p:spPr>
            <a:xfrm rot="0">
              <a:off x="0" y="57150"/>
              <a:ext cx="11506200" cy="1658195"/>
            </a:xfrm>
            <a:prstGeom prst="rect">
              <a:avLst/>
            </a:prstGeom>
          </p:spPr>
          <p:txBody>
            <a:bodyPr anchor="t" rtlCol="false" tIns="0" lIns="0" bIns="0" rIns="0">
              <a:spAutoFit/>
            </a:bodyPr>
            <a:lstStyle/>
            <a:p>
              <a:pPr algn="l" marL="0" indent="0" lvl="0">
                <a:lnSpc>
                  <a:spcPts val="9519"/>
                </a:lnSpc>
                <a:spcBef>
                  <a:spcPct val="0"/>
                </a:spcBef>
              </a:pPr>
              <a:r>
                <a:rPr lang="en-US" sz="8499">
                  <a:solidFill>
                    <a:srgbClr val="023047"/>
                  </a:solidFill>
                  <a:latin typeface="Radley"/>
                  <a:ea typeface="Radley"/>
                  <a:cs typeface="Radley"/>
                  <a:sym typeface="Radley"/>
                </a:rPr>
                <a:t>Venture Capital </a:t>
              </a:r>
            </a:p>
          </p:txBody>
        </p:sp>
        <p:sp>
          <p:nvSpPr>
            <p:cNvPr name="TextBox 6" id="6"/>
            <p:cNvSpPr txBox="true"/>
            <p:nvPr/>
          </p:nvSpPr>
          <p:spPr>
            <a:xfrm rot="0">
              <a:off x="0" y="2601597"/>
              <a:ext cx="11506200" cy="956100"/>
            </a:xfrm>
            <a:prstGeom prst="rect">
              <a:avLst/>
            </a:prstGeom>
          </p:spPr>
          <p:txBody>
            <a:bodyPr anchor="t" rtlCol="false" tIns="0" lIns="0" bIns="0" rIns="0">
              <a:spAutoFit/>
            </a:bodyPr>
            <a:lstStyle/>
            <a:p>
              <a:pPr algn="l" marL="0" indent="0" lvl="0">
                <a:lnSpc>
                  <a:spcPts val="6019"/>
                </a:lnSpc>
                <a:spcBef>
                  <a:spcPct val="0"/>
                </a:spcBef>
              </a:pPr>
            </a:p>
          </p:txBody>
        </p:sp>
      </p:grpSp>
      <p:grpSp>
        <p:nvGrpSpPr>
          <p:cNvPr name="Group 7" id="7"/>
          <p:cNvGrpSpPr/>
          <p:nvPr/>
        </p:nvGrpSpPr>
        <p:grpSpPr>
          <a:xfrm rot="0">
            <a:off x="158084" y="2074628"/>
            <a:ext cx="17844012" cy="3398892"/>
            <a:chOff x="0" y="0"/>
            <a:chExt cx="23792016" cy="4531856"/>
          </a:xfrm>
        </p:grpSpPr>
        <p:sp>
          <p:nvSpPr>
            <p:cNvPr name="TextBox 8" id="8"/>
            <p:cNvSpPr txBox="true"/>
            <p:nvPr/>
          </p:nvSpPr>
          <p:spPr>
            <a:xfrm rot="0">
              <a:off x="0" y="979878"/>
              <a:ext cx="23792016" cy="3551979"/>
            </a:xfrm>
            <a:prstGeom prst="rect">
              <a:avLst/>
            </a:prstGeom>
          </p:spPr>
          <p:txBody>
            <a:bodyPr anchor="t" rtlCol="false" tIns="0" lIns="0" bIns="0" rIns="0">
              <a:spAutoFit/>
            </a:bodyPr>
            <a:lstStyle/>
            <a:p>
              <a:pPr algn="just" marL="0" indent="0" lvl="0">
                <a:lnSpc>
                  <a:spcPts val="4453"/>
                </a:lnSpc>
              </a:pPr>
              <a:r>
                <a:rPr lang="en-US" b="true" sz="3181">
                  <a:solidFill>
                    <a:srgbClr val="023047"/>
                  </a:solidFill>
                  <a:latin typeface="Carlito Bold"/>
                  <a:ea typeface="Carlito Bold"/>
                  <a:cs typeface="Carlito Bold"/>
                  <a:sym typeface="Carlito Bold"/>
                </a:rPr>
                <a:t>Venture Capital refers to long-t</a:t>
              </a:r>
              <a:r>
                <a:rPr lang="en-US" b="true" sz="3181">
                  <a:solidFill>
                    <a:srgbClr val="023047"/>
                  </a:solidFill>
                  <a:latin typeface="Carlito Bold"/>
                  <a:ea typeface="Carlito Bold"/>
                  <a:cs typeface="Carlito Bold"/>
                  <a:sym typeface="Carlito Bold"/>
                </a:rPr>
                <a:t>erm funds provided to new or fast-growing companies that have high growth potential but also high risk. Venture capital firms invest in innovative businesses, especially in technology and new industries.</a:t>
              </a:r>
            </a:p>
            <a:p>
              <a:pPr algn="just" marL="0" indent="0" lvl="0">
                <a:lnSpc>
                  <a:spcPts val="3753"/>
                </a:lnSpc>
              </a:pPr>
            </a:p>
            <a:p>
              <a:pPr algn="just" marL="0" indent="0" lvl="0">
                <a:lnSpc>
                  <a:spcPts val="3753"/>
                </a:lnSpc>
              </a:pPr>
            </a:p>
          </p:txBody>
        </p:sp>
        <p:sp>
          <p:nvSpPr>
            <p:cNvPr name="TextBox 9" id="9"/>
            <p:cNvSpPr txBox="true"/>
            <p:nvPr/>
          </p:nvSpPr>
          <p:spPr>
            <a:xfrm rot="0">
              <a:off x="0" y="-66675"/>
              <a:ext cx="23792016" cy="705172"/>
            </a:xfrm>
            <a:prstGeom prst="rect">
              <a:avLst/>
            </a:prstGeom>
          </p:spPr>
          <p:txBody>
            <a:bodyPr anchor="t" rtlCol="false" tIns="0" lIns="0" bIns="0" rIns="0">
              <a:spAutoFit/>
            </a:bodyPr>
            <a:lstStyle/>
            <a:p>
              <a:pPr algn="l" marL="0" indent="0" lvl="0">
                <a:lnSpc>
                  <a:spcPts val="4472"/>
                </a:lnSpc>
                <a:spcBef>
                  <a:spcPct val="0"/>
                </a:spcBef>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6954500" cy="1004572"/>
          </a:xfrm>
          <a:prstGeom prst="rect">
            <a:avLst/>
          </a:prstGeom>
        </p:spPr>
        <p:txBody>
          <a:bodyPr anchor="t" rtlCol="false" tIns="0" lIns="0" bIns="0" rIns="0">
            <a:spAutoFit/>
          </a:bodyPr>
          <a:lstStyle/>
          <a:p>
            <a:pPr algn="ctr" marL="0" indent="0" lvl="0">
              <a:lnSpc>
                <a:spcPts val="7840"/>
              </a:lnSpc>
              <a:spcBef>
                <a:spcPct val="0"/>
              </a:spcBef>
            </a:pPr>
            <a:r>
              <a:rPr lang="en-US" sz="7000">
                <a:solidFill>
                  <a:srgbClr val="023047"/>
                </a:solidFill>
                <a:latin typeface="Radley"/>
                <a:ea typeface="Radley"/>
                <a:cs typeface="Radley"/>
                <a:sym typeface="Radley"/>
              </a:rPr>
              <a:t>Importance of Venture Capital</a:t>
            </a:r>
          </a:p>
        </p:txBody>
      </p:sp>
      <p:grpSp>
        <p:nvGrpSpPr>
          <p:cNvPr name="Group 3" id="3"/>
          <p:cNvGrpSpPr/>
          <p:nvPr/>
        </p:nvGrpSpPr>
        <p:grpSpPr>
          <a:xfrm rot="0">
            <a:off x="666750" y="3352800"/>
            <a:ext cx="3476954" cy="1061835"/>
            <a:chOff x="0" y="0"/>
            <a:chExt cx="4635939" cy="1415780"/>
          </a:xfrm>
        </p:grpSpPr>
        <p:sp>
          <p:nvSpPr>
            <p:cNvPr name="TextBox 4" id="4"/>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Innovative Financing</a:t>
              </a:r>
            </a:p>
          </p:txBody>
        </p:sp>
        <p:sp>
          <p:nvSpPr>
            <p:cNvPr name="TextBox 5" id="5"/>
            <p:cNvSpPr txBox="true"/>
            <p:nvPr/>
          </p:nvSpPr>
          <p:spPr>
            <a:xfrm rot="0">
              <a:off x="0" y="537787"/>
              <a:ext cx="4635939" cy="877993"/>
            </a:xfrm>
            <a:prstGeom prst="rect">
              <a:avLst/>
            </a:prstGeom>
          </p:spPr>
          <p:txBody>
            <a:bodyPr anchor="t" rtlCol="false" tIns="0" lIns="0" bIns="0" rIns="0">
              <a:spAutoFit/>
            </a:bodyPr>
            <a:lstStyle/>
            <a:p>
              <a:pPr algn="l" marL="0" indent="0" lvl="0">
                <a:lnSpc>
                  <a:spcPts val="2554"/>
                </a:lnSpc>
              </a:pPr>
              <a:r>
                <a:rPr lang="en-US" sz="1824">
                  <a:solidFill>
                    <a:srgbClr val="023047"/>
                  </a:solidFill>
                  <a:latin typeface="Carlito"/>
                  <a:ea typeface="Carlito"/>
                  <a:cs typeface="Carlito"/>
                  <a:sym typeface="Carlito"/>
                </a:rPr>
                <a:t>Supporting </a:t>
              </a:r>
              <a:r>
                <a:rPr lang="en-US" b="true" sz="1824">
                  <a:solidFill>
                    <a:srgbClr val="023047"/>
                  </a:solidFill>
                  <a:latin typeface="Carlito Bold"/>
                  <a:ea typeface="Carlito Bold"/>
                  <a:cs typeface="Carlito Bold"/>
                  <a:sym typeface="Carlito Bold"/>
                </a:rPr>
                <a:t>high-risk projects</a:t>
              </a:r>
              <a:r>
                <a:rPr lang="en-US" sz="1824">
                  <a:solidFill>
                    <a:srgbClr val="023047"/>
                  </a:solidFill>
                  <a:latin typeface="Carlito"/>
                  <a:ea typeface="Carlito"/>
                  <a:cs typeface="Carlito"/>
                  <a:sym typeface="Carlito"/>
                </a:rPr>
                <a:t> with potential growth</a:t>
              </a:r>
            </a:p>
          </p:txBody>
        </p:sp>
      </p:grpSp>
      <p:grpSp>
        <p:nvGrpSpPr>
          <p:cNvPr name="Group 6" id="6"/>
          <p:cNvGrpSpPr/>
          <p:nvPr/>
        </p:nvGrpSpPr>
        <p:grpSpPr>
          <a:xfrm rot="0">
            <a:off x="9296400" y="3352800"/>
            <a:ext cx="3476954" cy="1118849"/>
            <a:chOff x="0" y="0"/>
            <a:chExt cx="4635939" cy="1491798"/>
          </a:xfrm>
        </p:grpSpPr>
        <p:sp>
          <p:nvSpPr>
            <p:cNvPr name="TextBox 7" id="7"/>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Job Creation</a:t>
              </a:r>
            </a:p>
          </p:txBody>
        </p:sp>
        <p:sp>
          <p:nvSpPr>
            <p:cNvPr name="TextBox 8" id="8"/>
            <p:cNvSpPr txBox="true"/>
            <p:nvPr/>
          </p:nvSpPr>
          <p:spPr>
            <a:xfrm rot="0">
              <a:off x="0" y="613805"/>
              <a:ext cx="4635939" cy="877993"/>
            </a:xfrm>
            <a:prstGeom prst="rect">
              <a:avLst/>
            </a:prstGeom>
          </p:spPr>
          <p:txBody>
            <a:bodyPr anchor="t" rtlCol="false" tIns="0" lIns="0" bIns="0" rIns="0">
              <a:spAutoFit/>
            </a:bodyPr>
            <a:lstStyle/>
            <a:p>
              <a:pPr algn="l" marL="0" indent="0" lvl="0">
                <a:lnSpc>
                  <a:spcPts val="2554"/>
                </a:lnSpc>
                <a:spcBef>
                  <a:spcPct val="0"/>
                </a:spcBef>
              </a:pPr>
              <a:r>
                <a:rPr lang="en-US" sz="1824" strike="noStrike" u="none">
                  <a:solidFill>
                    <a:srgbClr val="023047"/>
                  </a:solidFill>
                  <a:latin typeface="Carlito"/>
                  <a:ea typeface="Carlito"/>
                  <a:cs typeface="Carlito"/>
                  <a:sym typeface="Carlito"/>
                </a:rPr>
                <a:t>Generating </a:t>
              </a:r>
              <a:r>
                <a:rPr lang="en-US" b="true" sz="1824" strike="noStrike" u="none">
                  <a:solidFill>
                    <a:srgbClr val="023047"/>
                  </a:solidFill>
                  <a:latin typeface="Carlito Bold"/>
                  <a:ea typeface="Carlito Bold"/>
                  <a:cs typeface="Carlito Bold"/>
                  <a:sym typeface="Carlito Bold"/>
                </a:rPr>
                <a:t>employment opportunities</a:t>
              </a:r>
              <a:r>
                <a:rPr lang="en-US" sz="1824" strike="noStrike" u="none">
                  <a:solidFill>
                    <a:srgbClr val="023047"/>
                  </a:solidFill>
                  <a:latin typeface="Carlito"/>
                  <a:ea typeface="Carlito"/>
                  <a:cs typeface="Carlito"/>
                  <a:sym typeface="Carlito"/>
                </a:rPr>
                <a:t> through new ventures</a:t>
              </a:r>
            </a:p>
          </p:txBody>
        </p:sp>
      </p:grpSp>
      <p:grpSp>
        <p:nvGrpSpPr>
          <p:cNvPr name="Group 9" id="9"/>
          <p:cNvGrpSpPr/>
          <p:nvPr/>
        </p:nvGrpSpPr>
        <p:grpSpPr>
          <a:xfrm rot="0">
            <a:off x="4981575" y="3352800"/>
            <a:ext cx="3407712" cy="1061835"/>
            <a:chOff x="0" y="0"/>
            <a:chExt cx="4543615" cy="1415780"/>
          </a:xfrm>
        </p:grpSpPr>
        <p:sp>
          <p:nvSpPr>
            <p:cNvPr name="TextBox 10" id="10"/>
            <p:cNvSpPr txBox="true"/>
            <p:nvPr/>
          </p:nvSpPr>
          <p:spPr>
            <a:xfrm rot="0">
              <a:off x="0" y="-47625"/>
              <a:ext cx="4543615"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Promoting Innovation</a:t>
              </a:r>
            </a:p>
          </p:txBody>
        </p:sp>
        <p:sp>
          <p:nvSpPr>
            <p:cNvPr name="TextBox 11" id="11"/>
            <p:cNvSpPr txBox="true"/>
            <p:nvPr/>
          </p:nvSpPr>
          <p:spPr>
            <a:xfrm rot="0">
              <a:off x="0" y="537787"/>
              <a:ext cx="4543615" cy="877993"/>
            </a:xfrm>
            <a:prstGeom prst="rect">
              <a:avLst/>
            </a:prstGeom>
          </p:spPr>
          <p:txBody>
            <a:bodyPr anchor="t" rtlCol="false" tIns="0" lIns="0" bIns="0" rIns="0">
              <a:spAutoFit/>
            </a:bodyPr>
            <a:lstStyle/>
            <a:p>
              <a:pPr algn="l" marL="0" indent="0" lvl="0">
                <a:lnSpc>
                  <a:spcPts val="2554"/>
                </a:lnSpc>
                <a:spcBef>
                  <a:spcPct val="0"/>
                </a:spcBef>
              </a:pPr>
              <a:r>
                <a:rPr lang="en-US" sz="1824" strike="noStrike" u="none">
                  <a:solidFill>
                    <a:srgbClr val="023047"/>
                  </a:solidFill>
                  <a:latin typeface="Carlito"/>
                  <a:ea typeface="Carlito"/>
                  <a:cs typeface="Carlito"/>
                  <a:sym typeface="Carlito"/>
                </a:rPr>
                <a:t>Encouraging </a:t>
              </a:r>
              <a:r>
                <a:rPr lang="en-US" b="true" sz="1824" strike="noStrike" u="none">
                  <a:solidFill>
                    <a:srgbClr val="023047"/>
                  </a:solidFill>
                  <a:latin typeface="Carlito Bold"/>
                  <a:ea typeface="Carlito Bold"/>
                  <a:cs typeface="Carlito Bold"/>
                  <a:sym typeface="Carlito Bold"/>
                </a:rPr>
                <a:t>technological advancements</a:t>
              </a:r>
              <a:r>
                <a:rPr lang="en-US" sz="1824" strike="noStrike" u="none">
                  <a:solidFill>
                    <a:srgbClr val="023047"/>
                  </a:solidFill>
                  <a:latin typeface="Carlito"/>
                  <a:ea typeface="Carlito"/>
                  <a:cs typeface="Carlito"/>
                  <a:sym typeface="Carlito"/>
                </a:rPr>
                <a:t> and new solutions</a:t>
              </a:r>
            </a:p>
          </p:txBody>
        </p:sp>
      </p:grpSp>
      <p:grpSp>
        <p:nvGrpSpPr>
          <p:cNvPr name="Group 12" id="12"/>
          <p:cNvGrpSpPr/>
          <p:nvPr/>
        </p:nvGrpSpPr>
        <p:grpSpPr>
          <a:xfrm rot="0">
            <a:off x="9296400" y="4922520"/>
            <a:ext cx="4010025" cy="4697730"/>
            <a:chOff x="0" y="0"/>
            <a:chExt cx="1391532" cy="1630175"/>
          </a:xfrm>
        </p:grpSpPr>
        <p:sp>
          <p:nvSpPr>
            <p:cNvPr name="Freeform 13" id="13"/>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2"/>
              <a:stretch>
                <a:fillRect l="0" t="-65" r="0" b="-65"/>
              </a:stretch>
            </a:blipFill>
          </p:spPr>
        </p:sp>
      </p:grpSp>
      <p:grpSp>
        <p:nvGrpSpPr>
          <p:cNvPr name="Group 14" id="14"/>
          <p:cNvGrpSpPr/>
          <p:nvPr/>
        </p:nvGrpSpPr>
        <p:grpSpPr>
          <a:xfrm rot="0">
            <a:off x="4981575" y="4922520"/>
            <a:ext cx="4010025" cy="4697730"/>
            <a:chOff x="0" y="0"/>
            <a:chExt cx="1391532" cy="1630175"/>
          </a:xfrm>
        </p:grpSpPr>
        <p:sp>
          <p:nvSpPr>
            <p:cNvPr name="Freeform 15" id="15"/>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3"/>
              <a:stretch>
                <a:fillRect l="0" t="-65" r="0" b="-65"/>
              </a:stretch>
            </a:blipFill>
          </p:spPr>
        </p:sp>
      </p:grpSp>
      <p:grpSp>
        <p:nvGrpSpPr>
          <p:cNvPr name="Group 16" id="16"/>
          <p:cNvGrpSpPr/>
          <p:nvPr/>
        </p:nvGrpSpPr>
        <p:grpSpPr>
          <a:xfrm rot="0">
            <a:off x="666750" y="4922520"/>
            <a:ext cx="4010025" cy="4697730"/>
            <a:chOff x="0" y="0"/>
            <a:chExt cx="879848" cy="1030739"/>
          </a:xfrm>
        </p:grpSpPr>
        <p:sp>
          <p:nvSpPr>
            <p:cNvPr name="Freeform 17" id="17"/>
            <p:cNvSpPr/>
            <p:nvPr/>
          </p:nvSpPr>
          <p:spPr>
            <a:xfrm flipH="false" flipV="false" rot="0">
              <a:off x="0" y="0"/>
              <a:ext cx="879848" cy="1030739"/>
            </a:xfrm>
            <a:custGeom>
              <a:avLst/>
              <a:gdLst/>
              <a:ahLst/>
              <a:cxnLst/>
              <a:rect r="r" b="b" t="t" l="l"/>
              <a:pathLst>
                <a:path h="1030739" w="879848">
                  <a:moveTo>
                    <a:pt x="0" y="0"/>
                  </a:moveTo>
                  <a:lnTo>
                    <a:pt x="879848" y="0"/>
                  </a:lnTo>
                  <a:lnTo>
                    <a:pt x="879848" y="1030739"/>
                  </a:lnTo>
                  <a:lnTo>
                    <a:pt x="0" y="1030739"/>
                  </a:lnTo>
                  <a:close/>
                </a:path>
              </a:pathLst>
            </a:custGeom>
            <a:blipFill>
              <a:blip r:embed="rId4"/>
              <a:stretch>
                <a:fillRect l="0" t="-65" r="0" b="-65"/>
              </a:stretch>
            </a:blipFill>
          </p:spPr>
        </p:sp>
      </p:grpSp>
      <p:grpSp>
        <p:nvGrpSpPr>
          <p:cNvPr name="Group 18" id="18"/>
          <p:cNvGrpSpPr/>
          <p:nvPr/>
        </p:nvGrpSpPr>
        <p:grpSpPr>
          <a:xfrm rot="0">
            <a:off x="13611554" y="4922520"/>
            <a:ext cx="4010025" cy="4697730"/>
            <a:chOff x="0" y="0"/>
            <a:chExt cx="1391532" cy="1630175"/>
          </a:xfrm>
        </p:grpSpPr>
        <p:sp>
          <p:nvSpPr>
            <p:cNvPr name="Freeform 19" id="19"/>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5"/>
              <a:stretch>
                <a:fillRect l="0" t="-65" r="0" b="-65"/>
              </a:stretch>
            </a:blipFill>
          </p:spPr>
        </p:sp>
      </p:grpSp>
      <p:grpSp>
        <p:nvGrpSpPr>
          <p:cNvPr name="Group 20" id="20"/>
          <p:cNvGrpSpPr/>
          <p:nvPr/>
        </p:nvGrpSpPr>
        <p:grpSpPr>
          <a:xfrm rot="0">
            <a:off x="13611554" y="3352800"/>
            <a:ext cx="3476954" cy="1118849"/>
            <a:chOff x="0" y="0"/>
            <a:chExt cx="4635939" cy="1491798"/>
          </a:xfrm>
        </p:grpSpPr>
        <p:sp>
          <p:nvSpPr>
            <p:cNvPr name="TextBox 21" id="21"/>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Business Credibility</a:t>
              </a:r>
            </a:p>
          </p:txBody>
        </p:sp>
        <p:sp>
          <p:nvSpPr>
            <p:cNvPr name="TextBox 22" id="22"/>
            <p:cNvSpPr txBox="true"/>
            <p:nvPr/>
          </p:nvSpPr>
          <p:spPr>
            <a:xfrm rot="0">
              <a:off x="0" y="613805"/>
              <a:ext cx="4635939" cy="877993"/>
            </a:xfrm>
            <a:prstGeom prst="rect">
              <a:avLst/>
            </a:prstGeom>
          </p:spPr>
          <p:txBody>
            <a:bodyPr anchor="t" rtlCol="false" tIns="0" lIns="0" bIns="0" rIns="0">
              <a:spAutoFit/>
            </a:bodyPr>
            <a:lstStyle/>
            <a:p>
              <a:pPr algn="l" marL="0" indent="0" lvl="0">
                <a:lnSpc>
                  <a:spcPts val="2554"/>
                </a:lnSpc>
                <a:spcBef>
                  <a:spcPct val="0"/>
                </a:spcBef>
              </a:pPr>
              <a:r>
                <a:rPr lang="en-US" sz="1824" strike="noStrike" u="none">
                  <a:solidFill>
                    <a:srgbClr val="023047"/>
                  </a:solidFill>
                  <a:latin typeface="Carlito"/>
                  <a:ea typeface="Carlito"/>
                  <a:cs typeface="Carlito"/>
                  <a:sym typeface="Carlito"/>
                </a:rPr>
                <a:t>Increasing </a:t>
              </a:r>
              <a:r>
                <a:rPr lang="en-US" b="true" sz="1824" strike="noStrike" u="none">
                  <a:solidFill>
                    <a:srgbClr val="023047"/>
                  </a:solidFill>
                  <a:latin typeface="Carlito Bold"/>
                  <a:ea typeface="Carlito Bold"/>
                  <a:cs typeface="Carlito Bold"/>
                  <a:sym typeface="Carlito Bold"/>
                </a:rPr>
                <a:t>trust and reputation</a:t>
              </a:r>
              <a:r>
                <a:rPr lang="en-US" sz="1824" strike="noStrike" u="none">
                  <a:solidFill>
                    <a:srgbClr val="023047"/>
                  </a:solidFill>
                  <a:latin typeface="Carlito"/>
                  <a:ea typeface="Carlito"/>
                  <a:cs typeface="Carlito"/>
                  <a:sym typeface="Carlito"/>
                </a:rPr>
                <a:t> in the market</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666750" y="723900"/>
            <a:ext cx="16954500" cy="1004572"/>
          </a:xfrm>
          <a:prstGeom prst="rect">
            <a:avLst/>
          </a:prstGeom>
        </p:spPr>
        <p:txBody>
          <a:bodyPr anchor="t" rtlCol="false" tIns="0" lIns="0" bIns="0" rIns="0">
            <a:spAutoFit/>
          </a:bodyPr>
          <a:lstStyle/>
          <a:p>
            <a:pPr algn="ctr" marL="0" indent="0" lvl="0">
              <a:lnSpc>
                <a:spcPts val="7840"/>
              </a:lnSpc>
              <a:spcBef>
                <a:spcPct val="0"/>
              </a:spcBef>
            </a:pPr>
            <a:r>
              <a:rPr lang="en-US" sz="7000">
                <a:solidFill>
                  <a:srgbClr val="023047"/>
                </a:solidFill>
                <a:latin typeface="Radley"/>
                <a:ea typeface="Radley"/>
                <a:cs typeface="Radley"/>
                <a:sym typeface="Radley"/>
              </a:rPr>
              <a:t>Importance of Venture Capital</a:t>
            </a:r>
          </a:p>
        </p:txBody>
      </p:sp>
      <p:grpSp>
        <p:nvGrpSpPr>
          <p:cNvPr name="Group 3" id="3"/>
          <p:cNvGrpSpPr/>
          <p:nvPr/>
        </p:nvGrpSpPr>
        <p:grpSpPr>
          <a:xfrm rot="0">
            <a:off x="666750" y="3352800"/>
            <a:ext cx="3476954" cy="1096125"/>
            <a:chOff x="0" y="0"/>
            <a:chExt cx="4635939" cy="1461500"/>
          </a:xfrm>
        </p:grpSpPr>
        <p:sp>
          <p:nvSpPr>
            <p:cNvPr name="TextBox 4" id="4"/>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Long-term Financing</a:t>
              </a:r>
            </a:p>
          </p:txBody>
        </p:sp>
        <p:sp>
          <p:nvSpPr>
            <p:cNvPr name="TextBox 5" id="5"/>
            <p:cNvSpPr txBox="true"/>
            <p:nvPr/>
          </p:nvSpPr>
          <p:spPr>
            <a:xfrm rot="0">
              <a:off x="0" y="528262"/>
              <a:ext cx="4635939" cy="933238"/>
            </a:xfrm>
            <a:prstGeom prst="rect">
              <a:avLst/>
            </a:prstGeom>
          </p:spPr>
          <p:txBody>
            <a:bodyPr anchor="t" rtlCol="false" tIns="0" lIns="0" bIns="0" rIns="0">
              <a:spAutoFit/>
            </a:bodyPr>
            <a:lstStyle/>
            <a:p>
              <a:pPr algn="l" marL="0" indent="0" lvl="0">
                <a:lnSpc>
                  <a:spcPts val="2764"/>
                </a:lnSpc>
              </a:pPr>
              <a:r>
                <a:rPr lang="en-US" sz="1974">
                  <a:solidFill>
                    <a:srgbClr val="023047"/>
                  </a:solidFill>
                  <a:latin typeface="Carlito"/>
                  <a:ea typeface="Carlito"/>
                  <a:cs typeface="Carlito"/>
                  <a:sym typeface="Carlito"/>
                </a:rPr>
                <a:t>Supports sustained growth of businesses</a:t>
              </a:r>
            </a:p>
          </p:txBody>
        </p:sp>
      </p:grpSp>
      <p:grpSp>
        <p:nvGrpSpPr>
          <p:cNvPr name="Group 6" id="6"/>
          <p:cNvGrpSpPr/>
          <p:nvPr/>
        </p:nvGrpSpPr>
        <p:grpSpPr>
          <a:xfrm rot="0">
            <a:off x="9296400" y="3352800"/>
            <a:ext cx="3476954" cy="1153139"/>
            <a:chOff x="0" y="0"/>
            <a:chExt cx="4635939" cy="1537518"/>
          </a:xfrm>
        </p:grpSpPr>
        <p:sp>
          <p:nvSpPr>
            <p:cNvPr name="TextBox 7" id="7"/>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Job Creation</a:t>
              </a:r>
            </a:p>
          </p:txBody>
        </p:sp>
        <p:sp>
          <p:nvSpPr>
            <p:cNvPr name="TextBox 8" id="8"/>
            <p:cNvSpPr txBox="true"/>
            <p:nvPr/>
          </p:nvSpPr>
          <p:spPr>
            <a:xfrm rot="0">
              <a:off x="0" y="604280"/>
              <a:ext cx="4635939"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Ventures generate new employment opportunities</a:t>
              </a:r>
            </a:p>
          </p:txBody>
        </p:sp>
      </p:grpSp>
      <p:grpSp>
        <p:nvGrpSpPr>
          <p:cNvPr name="Group 9" id="9"/>
          <p:cNvGrpSpPr/>
          <p:nvPr/>
        </p:nvGrpSpPr>
        <p:grpSpPr>
          <a:xfrm rot="0">
            <a:off x="4981575" y="3352800"/>
            <a:ext cx="3407712" cy="1096125"/>
            <a:chOff x="0" y="0"/>
            <a:chExt cx="4543615" cy="1461500"/>
          </a:xfrm>
        </p:grpSpPr>
        <p:sp>
          <p:nvSpPr>
            <p:cNvPr name="TextBox 10" id="10"/>
            <p:cNvSpPr txBox="true"/>
            <p:nvPr/>
          </p:nvSpPr>
          <p:spPr>
            <a:xfrm rot="0">
              <a:off x="0" y="-47625"/>
              <a:ext cx="4543615"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Economic Growth</a:t>
              </a:r>
            </a:p>
          </p:txBody>
        </p:sp>
        <p:sp>
          <p:nvSpPr>
            <p:cNvPr name="TextBox 11" id="11"/>
            <p:cNvSpPr txBox="true"/>
            <p:nvPr/>
          </p:nvSpPr>
          <p:spPr>
            <a:xfrm rot="0">
              <a:off x="0" y="528262"/>
              <a:ext cx="4543615"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Drives innovation and job creation</a:t>
              </a:r>
            </a:p>
          </p:txBody>
        </p:sp>
      </p:grpSp>
      <p:grpSp>
        <p:nvGrpSpPr>
          <p:cNvPr name="Group 12" id="12"/>
          <p:cNvGrpSpPr/>
          <p:nvPr/>
        </p:nvGrpSpPr>
        <p:grpSpPr>
          <a:xfrm rot="0">
            <a:off x="9296400" y="4922520"/>
            <a:ext cx="4010025" cy="4697730"/>
            <a:chOff x="0" y="0"/>
            <a:chExt cx="1391532" cy="1630175"/>
          </a:xfrm>
        </p:grpSpPr>
        <p:sp>
          <p:nvSpPr>
            <p:cNvPr name="Freeform 13" id="13"/>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2"/>
              <a:stretch>
                <a:fillRect l="0" t="-65" r="0" b="-65"/>
              </a:stretch>
            </a:blipFill>
          </p:spPr>
        </p:sp>
      </p:grpSp>
      <p:grpSp>
        <p:nvGrpSpPr>
          <p:cNvPr name="Group 14" id="14"/>
          <p:cNvGrpSpPr/>
          <p:nvPr/>
        </p:nvGrpSpPr>
        <p:grpSpPr>
          <a:xfrm rot="0">
            <a:off x="4981575" y="4922520"/>
            <a:ext cx="4010025" cy="4697730"/>
            <a:chOff x="0" y="0"/>
            <a:chExt cx="1391532" cy="1630175"/>
          </a:xfrm>
        </p:grpSpPr>
        <p:sp>
          <p:nvSpPr>
            <p:cNvPr name="Freeform 15" id="15"/>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3"/>
              <a:stretch>
                <a:fillRect l="0" t="-65" r="0" b="-65"/>
              </a:stretch>
            </a:blipFill>
          </p:spPr>
        </p:sp>
      </p:grpSp>
      <p:grpSp>
        <p:nvGrpSpPr>
          <p:cNvPr name="Group 16" id="16"/>
          <p:cNvGrpSpPr/>
          <p:nvPr/>
        </p:nvGrpSpPr>
        <p:grpSpPr>
          <a:xfrm rot="0">
            <a:off x="666750" y="4922520"/>
            <a:ext cx="4010025" cy="4697730"/>
            <a:chOff x="0" y="0"/>
            <a:chExt cx="879848" cy="1030739"/>
          </a:xfrm>
        </p:grpSpPr>
        <p:sp>
          <p:nvSpPr>
            <p:cNvPr name="Freeform 17" id="17"/>
            <p:cNvSpPr/>
            <p:nvPr/>
          </p:nvSpPr>
          <p:spPr>
            <a:xfrm flipH="false" flipV="false" rot="0">
              <a:off x="0" y="0"/>
              <a:ext cx="879848" cy="1030739"/>
            </a:xfrm>
            <a:custGeom>
              <a:avLst/>
              <a:gdLst/>
              <a:ahLst/>
              <a:cxnLst/>
              <a:rect r="r" b="b" t="t" l="l"/>
              <a:pathLst>
                <a:path h="1030739" w="879848">
                  <a:moveTo>
                    <a:pt x="0" y="0"/>
                  </a:moveTo>
                  <a:lnTo>
                    <a:pt x="879848" y="0"/>
                  </a:lnTo>
                  <a:lnTo>
                    <a:pt x="879848" y="1030739"/>
                  </a:lnTo>
                  <a:lnTo>
                    <a:pt x="0" y="1030739"/>
                  </a:lnTo>
                  <a:close/>
                </a:path>
              </a:pathLst>
            </a:custGeom>
            <a:blipFill>
              <a:blip r:embed="rId4"/>
              <a:stretch>
                <a:fillRect l="0" t="-65" r="0" b="-65"/>
              </a:stretch>
            </a:blipFill>
          </p:spPr>
        </p:sp>
      </p:grpSp>
      <p:grpSp>
        <p:nvGrpSpPr>
          <p:cNvPr name="Group 18" id="18"/>
          <p:cNvGrpSpPr/>
          <p:nvPr/>
        </p:nvGrpSpPr>
        <p:grpSpPr>
          <a:xfrm rot="0">
            <a:off x="13611554" y="4922520"/>
            <a:ext cx="4010025" cy="4697730"/>
            <a:chOff x="0" y="0"/>
            <a:chExt cx="1391532" cy="1630175"/>
          </a:xfrm>
        </p:grpSpPr>
        <p:sp>
          <p:nvSpPr>
            <p:cNvPr name="Freeform 19" id="19"/>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5"/>
              <a:stretch>
                <a:fillRect l="0" t="-65" r="0" b="-65"/>
              </a:stretch>
            </a:blipFill>
          </p:spPr>
        </p:sp>
      </p:grpSp>
      <p:grpSp>
        <p:nvGrpSpPr>
          <p:cNvPr name="Group 20" id="20"/>
          <p:cNvGrpSpPr/>
          <p:nvPr/>
        </p:nvGrpSpPr>
        <p:grpSpPr>
          <a:xfrm rot="0">
            <a:off x="13611554" y="3352800"/>
            <a:ext cx="3476954" cy="1153139"/>
            <a:chOff x="0" y="0"/>
            <a:chExt cx="4635939" cy="1537518"/>
          </a:xfrm>
        </p:grpSpPr>
        <p:sp>
          <p:nvSpPr>
            <p:cNvPr name="TextBox 21" id="21"/>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023047"/>
                  </a:solidFill>
                  <a:latin typeface="Radley"/>
                  <a:ea typeface="Radley"/>
                  <a:cs typeface="Radley"/>
                  <a:sym typeface="Radley"/>
                </a:rPr>
                <a:t>Innovation</a:t>
              </a:r>
            </a:p>
          </p:txBody>
        </p:sp>
        <p:sp>
          <p:nvSpPr>
            <p:cNvPr name="TextBox 22" id="22"/>
            <p:cNvSpPr txBox="true"/>
            <p:nvPr/>
          </p:nvSpPr>
          <p:spPr>
            <a:xfrm rot="0">
              <a:off x="0" y="604280"/>
              <a:ext cx="4635939"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023047"/>
                  </a:solidFill>
                  <a:latin typeface="Carlito"/>
                  <a:ea typeface="Carlito"/>
                  <a:cs typeface="Carlito"/>
                  <a:sym typeface="Carlito"/>
                </a:rPr>
                <a:t>Fosters development of new technologies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Private Equity &amp; Venture Capital Financing</dc:description>
  <dc:identifier>DAHBpSQqZPY</dc:identifier>
  <dcterms:modified xsi:type="dcterms:W3CDTF">2011-08-01T06:04:30Z</dcterms:modified>
  <cp:revision>1</cp:revision>
  <dc:title>Presentation - Private Equity &amp; Venture Capital Financing</dc:title>
</cp:coreProperties>
</file>